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94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2" r:id="rId35"/>
    <p:sldId id="291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31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59948-373D-4D1A-B11C-874802651591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10DF0-F2D6-4392-BC05-C1C5137DE9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59948-373D-4D1A-B11C-874802651591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10DF0-F2D6-4392-BC05-C1C5137DE9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59948-373D-4D1A-B11C-874802651591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10DF0-F2D6-4392-BC05-C1C5137DE9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94704C-0CE1-4FAA-9087-741182372A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59948-373D-4D1A-B11C-874802651591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10DF0-F2D6-4392-BC05-C1C5137DE9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59948-373D-4D1A-B11C-874802651591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10DF0-F2D6-4392-BC05-C1C5137DE9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59948-373D-4D1A-B11C-874802651591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10DF0-F2D6-4392-BC05-C1C5137DE9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59948-373D-4D1A-B11C-874802651591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10DF0-F2D6-4392-BC05-C1C5137DE9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59948-373D-4D1A-B11C-874802651591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10DF0-F2D6-4392-BC05-C1C5137DE9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59948-373D-4D1A-B11C-874802651591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10DF0-F2D6-4392-BC05-C1C5137DE9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59948-373D-4D1A-B11C-874802651591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10DF0-F2D6-4392-BC05-C1C5137DE9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59948-373D-4D1A-B11C-874802651591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10DF0-F2D6-4392-BC05-C1C5137DE9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59948-373D-4D1A-B11C-874802651591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10DF0-F2D6-4392-BC05-C1C5137DE9E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ctrTitle"/>
          </p:nvPr>
        </p:nvSpPr>
        <p:spPr>
          <a:xfrm>
            <a:off x="1143000" y="152400"/>
            <a:ext cx="6934200" cy="1066800"/>
          </a:xfrm>
        </p:spPr>
        <p:txBody>
          <a:bodyPr/>
          <a:lstStyle/>
          <a:p>
            <a:pPr algn="l" eaLnBrk="1" hangingPunct="1"/>
            <a:r>
              <a:rPr lang="en-US" sz="4800" b="1" smtClean="0">
                <a:solidFill>
                  <a:srgbClr val="FF0000"/>
                </a:solidFill>
                <a:latin typeface="Comic Sans MS" pitchFamily="66" charset="0"/>
              </a:rPr>
              <a:t>Basics of CT brain</a:t>
            </a:r>
          </a:p>
        </p:txBody>
      </p:sp>
      <p:sp>
        <p:nvSpPr>
          <p:cNvPr id="16387" name="Subtitle 2"/>
          <p:cNvSpPr>
            <a:spLocks noGrp="1"/>
          </p:cNvSpPr>
          <p:nvPr>
            <p:ph type="subTitle" idx="1"/>
          </p:nvPr>
        </p:nvSpPr>
        <p:spPr>
          <a:xfrm>
            <a:off x="1600200" y="4876800"/>
            <a:ext cx="5638800" cy="1981200"/>
          </a:xfrm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sz="3600" b="1" dirty="0" smtClean="0">
                <a:solidFill>
                  <a:srgbClr val="0070C0"/>
                </a:solidFill>
              </a:rPr>
              <a:t>Dr. Aminur Rahman</a:t>
            </a:r>
          </a:p>
          <a:p>
            <a:pPr>
              <a:buFont typeface="Arial" charset="0"/>
              <a:buNone/>
              <a:defRPr/>
            </a:pPr>
            <a:r>
              <a:rPr lang="en-US" sz="1100" b="1" dirty="0" smtClean="0">
                <a:solidFill>
                  <a:srgbClr val="00B050"/>
                </a:solidFill>
              </a:rPr>
              <a:t>FCPS (Med), MD(Neuro</a:t>
            </a:r>
            <a:r>
              <a:rPr lang="en-US" sz="1100" b="1" dirty="0" smtClean="0">
                <a:solidFill>
                  <a:srgbClr val="00B050"/>
                </a:solidFill>
              </a:rPr>
              <a:t>) ,FINR (Switzerland), </a:t>
            </a:r>
            <a:r>
              <a:rPr lang="en-US" sz="1100" b="1" dirty="0" smtClean="0">
                <a:solidFill>
                  <a:srgbClr val="00B050"/>
                </a:solidFill>
              </a:rPr>
              <a:t>Member ACP </a:t>
            </a:r>
            <a:r>
              <a:rPr lang="en-US" sz="1100" b="1" dirty="0" smtClean="0">
                <a:solidFill>
                  <a:srgbClr val="00B050"/>
                </a:solidFill>
              </a:rPr>
              <a:t>(USA)</a:t>
            </a:r>
          </a:p>
          <a:p>
            <a:pPr>
              <a:buFont typeface="Arial" charset="0"/>
              <a:buNone/>
              <a:defRPr/>
            </a:pPr>
            <a:r>
              <a:rPr lang="en-US" sz="1100" b="1" dirty="0" smtClean="0">
                <a:solidFill>
                  <a:srgbClr val="00B050"/>
                </a:solidFill>
              </a:rPr>
              <a:t>Fellow Interventional Neuroradiology (Thailand) </a:t>
            </a:r>
          </a:p>
          <a:p>
            <a:pPr>
              <a:buFont typeface="Arial" charset="0"/>
              <a:buNone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Assistant Professor </a:t>
            </a:r>
          </a:p>
          <a:p>
            <a:pPr>
              <a:buFont typeface="Arial" charset="0"/>
              <a:buNone/>
              <a:defRPr/>
            </a:pPr>
            <a:r>
              <a:rPr lang="en-US" sz="1400" dirty="0" smtClean="0">
                <a:solidFill>
                  <a:schemeClr val="tx1"/>
                </a:solidFill>
              </a:rPr>
              <a:t>Department of Neurology</a:t>
            </a:r>
          </a:p>
          <a:p>
            <a:pPr>
              <a:buFont typeface="Arial" charset="0"/>
              <a:buNone/>
              <a:defRPr/>
            </a:pPr>
            <a:r>
              <a:rPr lang="en-US" sz="1400" b="1" dirty="0" smtClean="0">
                <a:solidFill>
                  <a:schemeClr val="tx1"/>
                </a:solidFill>
              </a:rPr>
              <a:t>Sir Salimullah Medical College </a:t>
            </a:r>
          </a:p>
          <a:p>
            <a:pPr eaLnBrk="1" hangingPunct="1">
              <a:buFont typeface="Arial" charset="0"/>
              <a:buNone/>
              <a:defRPr/>
            </a:pPr>
            <a:endParaRPr lang="en-US" sz="1000" dirty="0" smtClean="0"/>
          </a:p>
        </p:txBody>
      </p:sp>
      <p:pic>
        <p:nvPicPr>
          <p:cNvPr id="512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3400" y="1600200"/>
            <a:ext cx="2359025" cy="299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1652588"/>
            <a:ext cx="2438400" cy="300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Content Placeholder 3" descr="http://www.southsudanmedicaljournal.com/assets/images/Articles/9_3_Aug_16/part_1_Fig_2.jpg"/>
          <p:cNvPicPr>
            <a:picLocks noGrp="1"/>
          </p:cNvPicPr>
          <p:nvPr>
            <p:ph idx="1"/>
          </p:nvPr>
        </p:nvPicPr>
        <p:blipFill>
          <a:blip r:embed="rId2">
            <a:lum bright="-20000" contrast="40000"/>
          </a:blip>
          <a:srcRect/>
          <a:stretch>
            <a:fillRect/>
          </a:stretch>
        </p:blipFill>
        <p:spPr>
          <a:xfrm>
            <a:off x="609600" y="685800"/>
            <a:ext cx="8153400" cy="3657600"/>
          </a:xfrm>
        </p:spPr>
      </p:pic>
      <p:sp>
        <p:nvSpPr>
          <p:cNvPr id="13315" name="Rectangle 4"/>
          <p:cNvSpPr>
            <a:spLocks noChangeArrowheads="1"/>
          </p:cNvSpPr>
          <p:nvPr/>
        </p:nvSpPr>
        <p:spPr bwMode="auto">
          <a:xfrm>
            <a:off x="914400" y="5334000"/>
            <a:ext cx="7543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Figure  Hounsfield scale ranging from -1000 to + 1000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Types of CT Scan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/>
          <a:lstStyle/>
          <a:p>
            <a:pPr marL="609600" indent="-60960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sz="2800" b="1" dirty="0" smtClean="0">
                <a:solidFill>
                  <a:srgbClr val="FF0000"/>
                </a:solidFill>
              </a:rPr>
              <a:t>General: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smtClean="0"/>
              <a:t>Usually CT head is of 3 types</a:t>
            </a:r>
          </a:p>
          <a:p>
            <a:pPr marL="609600" indent="-609600" eaLnBrk="1" fontAlgn="auto" hangingPunct="1">
              <a:spcAft>
                <a:spcPts val="0"/>
              </a:spcAft>
              <a:buFontTx/>
              <a:buAutoNum type="arabicPeriod"/>
              <a:defRPr/>
            </a:pPr>
            <a:r>
              <a:rPr lang="en-US" sz="2800" dirty="0" smtClean="0"/>
              <a:t>Tissue window: Here soft tissue is highlighted.</a:t>
            </a:r>
          </a:p>
          <a:p>
            <a:pPr marL="609600" indent="-609600" eaLnBrk="1" fontAlgn="auto" hangingPunct="1">
              <a:spcAft>
                <a:spcPts val="0"/>
              </a:spcAft>
              <a:buFontTx/>
              <a:buAutoNum type="arabicPeriod"/>
              <a:defRPr/>
            </a:pPr>
            <a:r>
              <a:rPr lang="en-US" sz="2800" dirty="0" smtClean="0"/>
              <a:t>Bony window: Here bone and calcifications are highlighted.</a:t>
            </a:r>
          </a:p>
          <a:p>
            <a:pPr marL="609600" indent="-609600" eaLnBrk="1" fontAlgn="auto" hangingPunct="1">
              <a:spcAft>
                <a:spcPts val="0"/>
              </a:spcAft>
              <a:buFontTx/>
              <a:buAutoNum type="arabicPeriod"/>
              <a:defRPr/>
            </a:pPr>
            <a:r>
              <a:rPr lang="en-US" sz="2800" dirty="0" smtClean="0"/>
              <a:t>CT head with contrast: Blood vessels and highly vascularized tissue are visible. </a:t>
            </a:r>
          </a:p>
          <a:p>
            <a:pPr marL="274320" indent="-274320" eaLnBrk="1" fontAlgn="auto" hangingPunct="1">
              <a:spcAft>
                <a:spcPts val="0"/>
              </a:spcAft>
              <a:buFont typeface="Arial" charset="0"/>
              <a:buNone/>
              <a:defRPr/>
            </a:pPr>
            <a:r>
              <a:rPr lang="en-US" sz="2800" b="1" dirty="0" smtClean="0">
                <a:solidFill>
                  <a:srgbClr val="FF0000"/>
                </a:solidFill>
              </a:rPr>
              <a:t>Special</a:t>
            </a:r>
            <a:r>
              <a:rPr lang="en-US" sz="2800" b="1" dirty="0" smtClean="0"/>
              <a:t> </a:t>
            </a:r>
            <a:r>
              <a:rPr lang="en-US" sz="2800" dirty="0" smtClean="0"/>
              <a:t>CT scan of head: </a:t>
            </a:r>
          </a:p>
          <a:p>
            <a:pPr marL="480060" indent="-514350" eaLnBrk="1" fontAlgn="auto" hangingPunct="1">
              <a:spcAft>
                <a:spcPts val="0"/>
              </a:spcAft>
              <a:buClr>
                <a:schemeClr val="accent2">
                  <a:shade val="75000"/>
                </a:schemeClr>
              </a:buClr>
              <a:buFont typeface="+mj-lt"/>
              <a:buAutoNum type="arabicPeriod"/>
              <a:defRPr/>
            </a:pPr>
            <a:r>
              <a:rPr lang="en-US" sz="2800" dirty="0" smtClean="0"/>
              <a:t>Reconstructed coronal CT scan of head, </a:t>
            </a:r>
          </a:p>
          <a:p>
            <a:pPr marL="480060" indent="-514350" eaLnBrk="1" fontAlgn="auto" hangingPunct="1">
              <a:spcAft>
                <a:spcPts val="0"/>
              </a:spcAft>
              <a:buClr>
                <a:schemeClr val="accent2">
                  <a:shade val="75000"/>
                </a:schemeClr>
              </a:buClr>
              <a:buFont typeface="+mj-lt"/>
              <a:buAutoNum type="arabicPeriod"/>
              <a:defRPr/>
            </a:pPr>
            <a:r>
              <a:rPr lang="en-US" sz="2800" dirty="0" smtClean="0"/>
              <a:t>3D reconstructed CT scan of head. </a:t>
            </a:r>
          </a:p>
          <a:p>
            <a:pPr marL="480060" indent="-514350" eaLnBrk="1" fontAlgn="auto" hangingPunct="1">
              <a:spcAft>
                <a:spcPts val="0"/>
              </a:spcAft>
              <a:buClr>
                <a:schemeClr val="accent2">
                  <a:shade val="75000"/>
                </a:schemeClr>
              </a:buClr>
              <a:buFont typeface="+mj-lt"/>
              <a:buAutoNum type="arabicPeriod"/>
              <a:defRPr/>
            </a:pPr>
            <a:r>
              <a:rPr lang="en-US" sz="2800" dirty="0" smtClean="0"/>
              <a:t>Plain/Reconstructed CT angiogram of head.</a:t>
            </a:r>
          </a:p>
          <a:p>
            <a:pPr>
              <a:buFont typeface="Arial" charset="0"/>
              <a:buChar char="•"/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 descr="18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173413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24200" y="0"/>
            <a:ext cx="28194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0425" y="0"/>
            <a:ext cx="3203575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1475" y="4267200"/>
            <a:ext cx="3971925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24400" y="4267200"/>
            <a:ext cx="4114800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3581400"/>
            <a:ext cx="3048000" cy="5334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Soft tissue window/plain CT</a:t>
            </a:r>
          </a:p>
        </p:txBody>
      </p:sp>
      <p:sp>
        <p:nvSpPr>
          <p:cNvPr id="8" name="Rectangle 7"/>
          <p:cNvSpPr/>
          <p:nvPr/>
        </p:nvSpPr>
        <p:spPr>
          <a:xfrm>
            <a:off x="3200400" y="3581400"/>
            <a:ext cx="2667000" cy="53340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Bony window</a:t>
            </a:r>
          </a:p>
        </p:txBody>
      </p:sp>
      <p:sp>
        <p:nvSpPr>
          <p:cNvPr id="9" name="Rectangle 8"/>
          <p:cNvSpPr/>
          <p:nvPr/>
        </p:nvSpPr>
        <p:spPr>
          <a:xfrm>
            <a:off x="6096000" y="3581400"/>
            <a:ext cx="2895600" cy="53340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IV Contrast CT 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1000" y="6324600"/>
            <a:ext cx="3962400" cy="3810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Reconstructed coronal CT scan of head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24400" y="6324600"/>
            <a:ext cx="4114800" cy="3810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3D Reconstructed CT scan of head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944562"/>
          </a:xfrm>
        </p:spPr>
        <p:txBody>
          <a:bodyPr/>
          <a:lstStyle/>
          <a:p>
            <a:r>
              <a:rPr lang="en-US" b="1" smtClean="0"/>
              <a:t>CT angiogram of head</a:t>
            </a:r>
          </a:p>
        </p:txBody>
      </p:sp>
      <p:pic>
        <p:nvPicPr>
          <p:cNvPr id="16387" name="Picture 4"/>
          <p:cNvPicPr>
            <a:picLocks noChangeAspect="1" noChangeArrowheads="1"/>
          </p:cNvPicPr>
          <p:nvPr/>
        </p:nvPicPr>
        <p:blipFill>
          <a:blip r:embed="rId2">
            <a:lum bright="12000" contrast="6000"/>
            <a:grayscl/>
          </a:blip>
          <a:srcRect/>
          <a:stretch>
            <a:fillRect/>
          </a:stretch>
        </p:blipFill>
        <p:spPr bwMode="auto">
          <a:xfrm>
            <a:off x="228600" y="1219200"/>
            <a:ext cx="3581400" cy="412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2" descr="3.jpg"/>
          <p:cNvPicPr>
            <a:picLocks noChangeAspect="1" noChangeArrowheads="1"/>
          </p:cNvPicPr>
          <p:nvPr/>
        </p:nvPicPr>
        <p:blipFill>
          <a:blip r:embed="rId3">
            <a:lum contrast="10000"/>
          </a:blip>
          <a:srcRect/>
          <a:stretch>
            <a:fillRect/>
          </a:stretch>
        </p:blipFill>
        <p:spPr bwMode="auto">
          <a:xfrm>
            <a:off x="4114800" y="1446213"/>
            <a:ext cx="4876800" cy="3662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228600" y="5410200"/>
            <a:ext cx="3581400" cy="8382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</a:rPr>
              <a:t>Plain CT angiogram of brain</a:t>
            </a:r>
          </a:p>
        </p:txBody>
      </p:sp>
      <p:sp>
        <p:nvSpPr>
          <p:cNvPr id="8" name="Rectangle 7"/>
          <p:cNvSpPr/>
          <p:nvPr/>
        </p:nvSpPr>
        <p:spPr>
          <a:xfrm>
            <a:off x="4114800" y="5410200"/>
            <a:ext cx="4876800" cy="8382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</a:rPr>
              <a:t>Reconstructed CT angiogram of brain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algn="l"/>
            <a:r>
              <a:rPr lang="en-US" b="1" smtClean="0">
                <a:solidFill>
                  <a:srgbClr val="FF0000"/>
                </a:solidFill>
              </a:rPr>
              <a:t>What to see: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1600200" y="1524000"/>
            <a:ext cx="6172200" cy="43434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Soft tissue/brain parenchyma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Ventricle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Brain oedema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Subarachnoid space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Subdural space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err="1" smtClean="0"/>
              <a:t>Extradural</a:t>
            </a:r>
            <a:r>
              <a:rPr lang="en-US" dirty="0" smtClean="0"/>
              <a:t> space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Bones/calcification</a:t>
            </a:r>
          </a:p>
          <a:p>
            <a:pPr>
              <a:buFont typeface="Arial" charset="0"/>
              <a:buChar char="•"/>
              <a:defRPr/>
            </a:pPr>
            <a:endParaRPr lang="en-US" dirty="0" smtClean="0"/>
          </a:p>
          <a:p>
            <a:pPr>
              <a:buFont typeface="Arial" charset="0"/>
              <a:buChar char="•"/>
              <a:defRPr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mtClean="0"/>
              <a:t/>
            </a:r>
            <a:br>
              <a:rPr lang="en-US" b="1" smtClean="0"/>
            </a:br>
            <a:r>
              <a:rPr lang="en-US" b="1" smtClean="0"/>
              <a:t>CT scan of Head is expressed in terms of density: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9800"/>
            <a:ext cx="8458200" cy="2667000"/>
          </a:xfrm>
        </p:spPr>
        <p:txBody>
          <a:bodyPr/>
          <a:lstStyle/>
          <a:p>
            <a:pPr marL="514350" indent="-514350">
              <a:buFont typeface="+mj-lt"/>
              <a:buAutoNum type="alphaUcPeriod"/>
              <a:defRPr/>
            </a:pPr>
            <a:r>
              <a:rPr lang="en-US" b="1" dirty="0" smtClean="0"/>
              <a:t>Isodense:</a:t>
            </a:r>
            <a:r>
              <a:rPr lang="en-US" dirty="0" smtClean="0"/>
              <a:t> For CT head, normal parenchyma is isodense.</a:t>
            </a:r>
          </a:p>
          <a:p>
            <a:pPr marL="514350" indent="-514350">
              <a:buFont typeface="+mj-lt"/>
              <a:buAutoNum type="alphaUcPeriod"/>
              <a:defRPr/>
            </a:pPr>
            <a:r>
              <a:rPr lang="en-US" b="1" dirty="0" smtClean="0"/>
              <a:t>Hypodense: </a:t>
            </a:r>
            <a:r>
              <a:rPr lang="en-US" dirty="0" smtClean="0"/>
              <a:t>Darker than normal parenchyma.</a:t>
            </a:r>
          </a:p>
          <a:p>
            <a:pPr marL="514350" indent="-514350">
              <a:buFont typeface="+mj-lt"/>
              <a:buAutoNum type="alphaUcPeriod"/>
              <a:defRPr/>
            </a:pPr>
            <a:r>
              <a:rPr lang="en-US" b="1" dirty="0" smtClean="0"/>
              <a:t>Hyperdense: </a:t>
            </a:r>
            <a:r>
              <a:rPr lang="en-US" dirty="0" smtClean="0"/>
              <a:t>Whiter than normal parenchyma.</a:t>
            </a:r>
          </a:p>
          <a:p>
            <a:pPr>
              <a:buFont typeface="Arial" charset="0"/>
              <a:buChar char="•"/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Densities in CT Scan</a:t>
            </a:r>
            <a:endParaRPr lang="en-US" dirty="0"/>
          </a:p>
        </p:txBody>
      </p:sp>
      <p:pic>
        <p:nvPicPr>
          <p:cNvPr id="532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32962" t="23570" r="33908" b="47808"/>
          <a:stretch>
            <a:fillRect/>
          </a:stretch>
        </p:blipFill>
        <p:spPr bwMode="auto">
          <a:xfrm>
            <a:off x="609599" y="1447800"/>
            <a:ext cx="8229601" cy="3997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solidFill>
                  <a:srgbClr val="FF0000"/>
                </a:solidFill>
              </a:rPr>
              <a:t>Hypodense (black) lesions</a:t>
            </a:r>
          </a:p>
        </p:txBody>
      </p:sp>
      <p:sp>
        <p:nvSpPr>
          <p:cNvPr id="20483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8229600" cy="4525963"/>
          </a:xfrm>
        </p:spPr>
        <p:txBody>
          <a:bodyPr/>
          <a:lstStyle/>
          <a:p>
            <a:pPr marL="609600" indent="-609600">
              <a:buFontTx/>
              <a:buAutoNum type="arabicPeriod"/>
            </a:pPr>
            <a:r>
              <a:rPr lang="en-US" smtClean="0"/>
              <a:t>Air, e.g., In nasal cavity, paranasal sinuses</a:t>
            </a:r>
          </a:p>
          <a:p>
            <a:pPr marL="609600" indent="-609600">
              <a:buFontTx/>
              <a:buAutoNum type="arabicPeriod"/>
            </a:pPr>
            <a:r>
              <a:rPr lang="en-US" smtClean="0"/>
              <a:t>Fluid, except blood, e.g., CSF, water.</a:t>
            </a:r>
          </a:p>
          <a:p>
            <a:pPr marL="609600" indent="-609600">
              <a:buFontTx/>
              <a:buAutoNum type="arabicPeriod"/>
            </a:pPr>
            <a:r>
              <a:rPr lang="en-US" smtClean="0"/>
              <a:t>Infarct.</a:t>
            </a:r>
          </a:p>
          <a:p>
            <a:pPr marL="609600" indent="-609600">
              <a:buFontTx/>
              <a:buAutoNum type="arabicPeriod"/>
            </a:pPr>
            <a:r>
              <a:rPr lang="en-US" smtClean="0"/>
              <a:t>SOL.</a:t>
            </a:r>
          </a:p>
          <a:p>
            <a:pPr marL="609600" indent="-609600">
              <a:buFontTx/>
              <a:buAutoNum type="arabicPeriod"/>
            </a:pPr>
            <a:r>
              <a:rPr lang="en-US" smtClean="0"/>
              <a:t>Old haemorrhage (&gt;2-3 weeks).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74638"/>
            <a:ext cx="8229600" cy="1143000"/>
          </a:xfrm>
        </p:spPr>
        <p:txBody>
          <a:bodyPr/>
          <a:lstStyle/>
          <a:p>
            <a:r>
              <a:rPr lang="en-US" b="1" smtClean="0">
                <a:solidFill>
                  <a:srgbClr val="FF0000"/>
                </a:solidFill>
              </a:rPr>
              <a:t>Hyperdense (white) Lesions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1828800"/>
            <a:ext cx="7315200" cy="3276600"/>
          </a:xfrm>
        </p:spPr>
        <p:txBody>
          <a:bodyPr/>
          <a:lstStyle/>
          <a:p>
            <a:pPr marL="609600" indent="-609600">
              <a:buFontTx/>
              <a:buAutoNum type="arabicPeriod"/>
            </a:pPr>
            <a:r>
              <a:rPr lang="en-US" smtClean="0"/>
              <a:t>Bones</a:t>
            </a:r>
          </a:p>
          <a:p>
            <a:pPr marL="609600" indent="-609600">
              <a:buFontTx/>
              <a:buAutoNum type="arabicPeriod"/>
            </a:pPr>
            <a:r>
              <a:rPr lang="en-US" smtClean="0"/>
              <a:t>Calcification</a:t>
            </a:r>
          </a:p>
          <a:p>
            <a:pPr marL="609600" indent="-609600">
              <a:buFontTx/>
              <a:buAutoNum type="arabicPeriod"/>
            </a:pPr>
            <a:r>
              <a:rPr lang="en-US" smtClean="0"/>
              <a:t>Acute haemorrhage: Blood pigments    ( bilirubin, biliverdin) are radio-opaque</a:t>
            </a:r>
          </a:p>
          <a:p>
            <a:pPr marL="609600" indent="-609600">
              <a:buFontTx/>
              <a:buAutoNum type="arabicPeriod"/>
            </a:pPr>
            <a:r>
              <a:rPr lang="en-US" smtClean="0"/>
              <a:t>Contrast material.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solidFill>
                  <a:srgbClr val="FF0000"/>
                </a:solidFill>
              </a:rPr>
              <a:t>Physiological calcifications</a:t>
            </a:r>
          </a:p>
        </p:txBody>
      </p:sp>
      <p:sp>
        <p:nvSpPr>
          <p:cNvPr id="22531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838200" y="1828800"/>
            <a:ext cx="7924800" cy="3733800"/>
          </a:xfrm>
        </p:spPr>
        <p:txBody>
          <a:bodyPr/>
          <a:lstStyle/>
          <a:p>
            <a:pPr marL="533400" indent="-533400">
              <a:buFontTx/>
              <a:buAutoNum type="arabicPeriod"/>
            </a:pPr>
            <a:r>
              <a:rPr lang="en-US" sz="3600" smtClean="0"/>
              <a:t>Falx cerebri</a:t>
            </a:r>
          </a:p>
          <a:p>
            <a:pPr marL="533400" indent="-533400">
              <a:buFontTx/>
              <a:buAutoNum type="arabicPeriod"/>
            </a:pPr>
            <a:r>
              <a:rPr lang="en-US" sz="3600" smtClean="0"/>
              <a:t>Choroid plexus ( suspended in the post. horns of lateral ventricle)</a:t>
            </a:r>
          </a:p>
          <a:p>
            <a:pPr marL="533400" indent="-533400">
              <a:buFontTx/>
              <a:buAutoNum type="arabicPeriod"/>
            </a:pPr>
            <a:r>
              <a:rPr lang="en-US" sz="3600" smtClean="0"/>
              <a:t>Pineal gland (in third ventricle)</a:t>
            </a:r>
          </a:p>
          <a:p>
            <a:pPr marL="533400" indent="-533400">
              <a:buFontTx/>
              <a:buAutoNum type="arabicPeriod"/>
            </a:pPr>
            <a:r>
              <a:rPr lang="en-US" sz="3600" smtClean="0"/>
              <a:t>Basal ganglia ( speckle calcifications)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Content Placeholder 2"/>
          <p:cNvSpPr>
            <a:spLocks noGrp="1"/>
          </p:cNvSpPr>
          <p:nvPr>
            <p:ph idx="1"/>
          </p:nvPr>
        </p:nvSpPr>
        <p:spPr>
          <a:xfrm>
            <a:off x="685800" y="2819400"/>
            <a:ext cx="8001000" cy="1905000"/>
          </a:xfrm>
        </p:spPr>
        <p:txBody>
          <a:bodyPr/>
          <a:lstStyle/>
          <a:p>
            <a:pPr algn="r">
              <a:buFont typeface="Arial" pitchFamily="34" charset="0"/>
              <a:buNone/>
            </a:pPr>
            <a:r>
              <a:rPr lang="en-US" sz="4000" b="1" i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Medicine is learned by bedside and not in the classroom.</a:t>
            </a:r>
            <a:br>
              <a:rPr lang="en-US" sz="4000" b="1" i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000" b="1" i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Sir William Osler (1849-1919)</a:t>
            </a:r>
            <a:endParaRPr lang="en-US" sz="4000" b="1" smtClean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solidFill>
                  <a:schemeClr val="bg1"/>
                </a:solidFill>
              </a:rPr>
              <a:t>Physiological calcifications</a:t>
            </a:r>
          </a:p>
        </p:txBody>
      </p:sp>
      <p:graphicFrame>
        <p:nvGraphicFramePr>
          <p:cNvPr id="1026" name="Object 3"/>
          <p:cNvGraphicFramePr>
            <a:graphicFrameLocks noChangeAspect="1"/>
          </p:cNvGraphicFramePr>
          <p:nvPr/>
        </p:nvGraphicFramePr>
        <p:xfrm>
          <a:off x="228600" y="1631950"/>
          <a:ext cx="3810000" cy="4845050"/>
        </p:xfrm>
        <a:graphic>
          <a:graphicData uri="http://schemas.openxmlformats.org/presentationml/2006/ole">
            <p:oleObj spid="_x0000_s1026" name="Image Document" r:id="rId3" imgW="4419720" imgH="5619600" progId="Imaging.Document">
              <p:embed/>
            </p:oleObj>
          </a:graphicData>
        </a:graphic>
      </p:graphicFrame>
      <p:pic>
        <p:nvPicPr>
          <p:cNvPr id="1029" name="Picture 4" descr="D:\New 1\Right vascular malformation post-op\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86400" y="2971800"/>
            <a:ext cx="3076575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Arrow Connector 6"/>
          <p:cNvCxnSpPr/>
          <p:nvPr/>
        </p:nvCxnSpPr>
        <p:spPr>
          <a:xfrm rot="10800000" flipV="1">
            <a:off x="2133600" y="4724400"/>
            <a:ext cx="685800" cy="76200"/>
          </a:xfrm>
          <a:prstGeom prst="straightConnector1">
            <a:avLst/>
          </a:prstGeom>
          <a:ln w="349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10800000">
            <a:off x="2667000" y="5257800"/>
            <a:ext cx="457200" cy="1588"/>
          </a:xfrm>
          <a:prstGeom prst="straightConnector1">
            <a:avLst/>
          </a:prstGeom>
          <a:ln w="317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819400" y="4572000"/>
            <a:ext cx="14478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Pineal gland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124200" y="5105400"/>
            <a:ext cx="17526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Choroid plexus</a:t>
            </a:r>
          </a:p>
        </p:txBody>
      </p:sp>
      <p:cxnSp>
        <p:nvCxnSpPr>
          <p:cNvPr id="13" name="Straight Arrow Connector 12"/>
          <p:cNvCxnSpPr>
            <a:stCxn id="11" idx="3"/>
          </p:cNvCxnSpPr>
          <p:nvPr/>
        </p:nvCxnSpPr>
        <p:spPr>
          <a:xfrm>
            <a:off x="4876800" y="5257800"/>
            <a:ext cx="1524000" cy="1588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0800000">
            <a:off x="7086600" y="5562600"/>
            <a:ext cx="609600" cy="1588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696200" y="5410200"/>
            <a:ext cx="1447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Falx cerebri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487363"/>
          </a:xfrm>
        </p:spPr>
        <p:txBody>
          <a:bodyPr>
            <a:normAutofit fontScale="90000"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Sections in CT scan</a:t>
            </a:r>
          </a:p>
        </p:txBody>
      </p:sp>
      <p:pic>
        <p:nvPicPr>
          <p:cNvPr id="23555" name="Content Placeholder 3" descr="DSC06348.jp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724400" y="3719513"/>
            <a:ext cx="3657600" cy="3138487"/>
          </a:xfrm>
        </p:spPr>
      </p:pic>
      <p:pic>
        <p:nvPicPr>
          <p:cNvPr id="23556" name="Picture 4" descr="Picture 8 027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1175" y="3830638"/>
            <a:ext cx="3908425" cy="295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5" descr="Picture 8 028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609600"/>
            <a:ext cx="38862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8" name="Picture 7" descr="D:\New 1\Right vascular malformation post-op\Img4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48200" y="533400"/>
            <a:ext cx="36576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smtClean="0">
                <a:solidFill>
                  <a:srgbClr val="66FF33"/>
                </a:solidFill>
              </a:rPr>
              <a:t>1</a:t>
            </a:r>
            <a:r>
              <a:rPr lang="en-US" baseline="30000" smtClean="0">
                <a:solidFill>
                  <a:srgbClr val="66FF33"/>
                </a:solidFill>
              </a:rPr>
              <a:t>st</a:t>
            </a:r>
            <a:r>
              <a:rPr lang="en-US" smtClean="0">
                <a:solidFill>
                  <a:srgbClr val="66FF33"/>
                </a:solidFill>
              </a:rPr>
              <a:t> section from base of the skull</a:t>
            </a:r>
          </a:p>
        </p:txBody>
      </p:sp>
      <p:pic>
        <p:nvPicPr>
          <p:cNvPr id="24579" name="Content Placeholder 6" descr="DSC06352.jp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981200" y="1219200"/>
            <a:ext cx="4416425" cy="5184775"/>
          </a:xfrm>
        </p:spPr>
      </p:pic>
      <p:cxnSp>
        <p:nvCxnSpPr>
          <p:cNvPr id="6" name="Straight Arrow Connector 5"/>
          <p:cNvCxnSpPr/>
          <p:nvPr/>
        </p:nvCxnSpPr>
        <p:spPr>
          <a:xfrm rot="10800000">
            <a:off x="4953000" y="2667000"/>
            <a:ext cx="1905000" cy="1588"/>
          </a:xfrm>
          <a:prstGeom prst="straightConnector1">
            <a:avLst/>
          </a:prstGeom>
          <a:ln w="317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0800000">
            <a:off x="4343400" y="1905000"/>
            <a:ext cx="2514600" cy="1588"/>
          </a:xfrm>
          <a:prstGeom prst="straightConnector1">
            <a:avLst/>
          </a:prstGeom>
          <a:ln w="317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10800000">
            <a:off x="5410200" y="3352800"/>
            <a:ext cx="1447800" cy="1588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10800000">
            <a:off x="4343400" y="4876800"/>
            <a:ext cx="2514600" cy="1588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9" idx="1"/>
          </p:cNvCxnSpPr>
          <p:nvPr/>
        </p:nvCxnSpPr>
        <p:spPr>
          <a:xfrm rot="10800000">
            <a:off x="4495800" y="5791200"/>
            <a:ext cx="2362200" cy="53340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858000" y="1676400"/>
            <a:ext cx="18288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Nasal septum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858000" y="2438400"/>
            <a:ext cx="18288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Maxillary sinus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58000" y="3200400"/>
            <a:ext cx="18288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Oral cavity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858000" y="4495800"/>
            <a:ext cx="2057400" cy="6096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/>
              <a:t>Cervico-medullary</a:t>
            </a:r>
            <a:r>
              <a:rPr lang="en-US" dirty="0"/>
              <a:t> junction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58000" y="6096000"/>
            <a:ext cx="1828800" cy="457200"/>
          </a:xfrm>
          <a:prstGeom prst="rect">
            <a:avLst/>
          </a:prstGeom>
          <a:gradFill flip="none" rotWithShape="1"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rgbClr val="C00000"/>
                </a:solidFill>
              </a:rPr>
              <a:t>Base of the skull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rot="10800000">
            <a:off x="4648200" y="5334000"/>
            <a:ext cx="2209800" cy="3048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6858000" y="5410200"/>
            <a:ext cx="19050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Foramen </a:t>
            </a:r>
            <a:r>
              <a:rPr lang="en-US" dirty="0" err="1"/>
              <a:t>megnum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92163"/>
          </a:xfrm>
        </p:spPr>
        <p:txBody>
          <a:bodyPr/>
          <a:lstStyle/>
          <a:p>
            <a:r>
              <a:rPr lang="en-US" smtClean="0">
                <a:solidFill>
                  <a:srgbClr val="66FF33"/>
                </a:solidFill>
              </a:rPr>
              <a:t>2</a:t>
            </a:r>
            <a:r>
              <a:rPr lang="en-US" baseline="30000" smtClean="0">
                <a:solidFill>
                  <a:srgbClr val="66FF33"/>
                </a:solidFill>
              </a:rPr>
              <a:t>nd</a:t>
            </a:r>
            <a:r>
              <a:rPr lang="en-US" smtClean="0">
                <a:solidFill>
                  <a:srgbClr val="66FF33"/>
                </a:solidFill>
              </a:rPr>
              <a:t> section from base of the skull</a:t>
            </a:r>
          </a:p>
        </p:txBody>
      </p:sp>
      <p:pic>
        <p:nvPicPr>
          <p:cNvPr id="25603" name="Content Placeholder 3" descr="DSC06354.jp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371600" y="908050"/>
            <a:ext cx="4773613" cy="5753100"/>
          </a:xfrm>
        </p:spPr>
      </p:pic>
      <p:cxnSp>
        <p:nvCxnSpPr>
          <p:cNvPr id="6" name="Straight Arrow Connector 5"/>
          <p:cNvCxnSpPr/>
          <p:nvPr/>
        </p:nvCxnSpPr>
        <p:spPr>
          <a:xfrm rot="10800000">
            <a:off x="5410200" y="4800600"/>
            <a:ext cx="1219200" cy="1588"/>
          </a:xfrm>
          <a:prstGeom prst="straightConnector1">
            <a:avLst/>
          </a:prstGeom>
          <a:ln w="317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0800000">
            <a:off x="4343400" y="5486400"/>
            <a:ext cx="2286000" cy="1588"/>
          </a:xfrm>
          <a:prstGeom prst="straightConnector1">
            <a:avLst/>
          </a:prstGeom>
          <a:ln w="317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629400" y="4572000"/>
            <a:ext cx="2133600" cy="53340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Mastoid air cells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29400" y="5257800"/>
            <a:ext cx="2133600" cy="53340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Cerebellum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10800000">
            <a:off x="4724400" y="1828800"/>
            <a:ext cx="1828800" cy="1588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553200" y="1676400"/>
            <a:ext cx="1752600" cy="38100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Eye ball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smtClean="0">
                <a:solidFill>
                  <a:srgbClr val="66FF33"/>
                </a:solidFill>
              </a:rPr>
              <a:t>3</a:t>
            </a:r>
            <a:r>
              <a:rPr lang="en-US" baseline="30000" smtClean="0">
                <a:solidFill>
                  <a:srgbClr val="66FF33"/>
                </a:solidFill>
              </a:rPr>
              <a:t>rd</a:t>
            </a:r>
            <a:r>
              <a:rPr lang="en-US" smtClean="0">
                <a:solidFill>
                  <a:srgbClr val="66FF33"/>
                </a:solidFill>
              </a:rPr>
              <a:t> section </a:t>
            </a:r>
          </a:p>
        </p:txBody>
      </p:sp>
      <p:pic>
        <p:nvPicPr>
          <p:cNvPr id="26627" name="Content Placeholder 7" descr="2.jp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165225" y="1066800"/>
            <a:ext cx="4799013" cy="5638800"/>
          </a:xfrm>
        </p:spPr>
      </p:pic>
      <p:cxnSp>
        <p:nvCxnSpPr>
          <p:cNvPr id="10" name="Straight Arrow Connector 9"/>
          <p:cNvCxnSpPr/>
          <p:nvPr/>
        </p:nvCxnSpPr>
        <p:spPr>
          <a:xfrm rot="10800000">
            <a:off x="3886200" y="1524000"/>
            <a:ext cx="2438400" cy="1588"/>
          </a:xfrm>
          <a:prstGeom prst="straightConnector1">
            <a:avLst/>
          </a:prstGeom>
          <a:ln w="317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10800000">
            <a:off x="3352800" y="3048000"/>
            <a:ext cx="2971800" cy="1588"/>
          </a:xfrm>
          <a:prstGeom prst="straightConnector1">
            <a:avLst/>
          </a:prstGeom>
          <a:ln w="317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0800000">
            <a:off x="4648200" y="3657600"/>
            <a:ext cx="1676400" cy="1588"/>
          </a:xfrm>
          <a:prstGeom prst="straightConnector1">
            <a:avLst/>
          </a:prstGeom>
          <a:ln w="317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0800000">
            <a:off x="3581400" y="4724400"/>
            <a:ext cx="2743200" cy="1588"/>
          </a:xfrm>
          <a:prstGeom prst="straightConnector1">
            <a:avLst/>
          </a:prstGeom>
          <a:ln w="317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10800000">
            <a:off x="4191000" y="5410200"/>
            <a:ext cx="2133600" cy="1588"/>
          </a:xfrm>
          <a:prstGeom prst="straightConnector1">
            <a:avLst/>
          </a:prstGeom>
          <a:ln w="317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324600" y="1295400"/>
            <a:ext cx="23622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rgbClr val="66FF33"/>
                </a:solidFill>
              </a:rPr>
              <a:t>Frontal air sinus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324600" y="2819400"/>
            <a:ext cx="2362200" cy="4572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rgbClr val="66FF33"/>
                </a:solidFill>
              </a:rPr>
              <a:t>Sphenoidal air sinus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324600" y="3505200"/>
            <a:ext cx="2362200" cy="5334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rgbClr val="66FF33"/>
                </a:solidFill>
              </a:rPr>
              <a:t>Temporal lobe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324600" y="4495800"/>
            <a:ext cx="2362200" cy="4572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rgbClr val="66FF33"/>
                </a:solidFill>
              </a:rPr>
              <a:t>Medulla oblongata</a:t>
            </a:r>
            <a:endParaRPr lang="en-US" b="1" dirty="0">
              <a:solidFill>
                <a:srgbClr val="66FF33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324600" y="5181600"/>
            <a:ext cx="2362200" cy="5334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rgbClr val="66FF33"/>
                </a:solidFill>
              </a:rPr>
              <a:t>Cerebellum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rot="10800000">
            <a:off x="3962400" y="6172200"/>
            <a:ext cx="2362200" cy="1588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6324600" y="5943600"/>
            <a:ext cx="2362200" cy="3810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rgbClr val="66FF33"/>
                </a:solidFill>
              </a:rPr>
              <a:t>Scalp</a:t>
            </a:r>
          </a:p>
        </p:txBody>
      </p:sp>
      <p:sp>
        <p:nvSpPr>
          <p:cNvPr id="17" name="Oval 16"/>
          <p:cNvSpPr/>
          <p:nvPr/>
        </p:nvSpPr>
        <p:spPr>
          <a:xfrm>
            <a:off x="6400800" y="152400"/>
            <a:ext cx="2133600" cy="838200"/>
          </a:xfrm>
          <a:prstGeom prst="ellipse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rgbClr val="FF0000"/>
                </a:solidFill>
              </a:rPr>
              <a:t>At the level of Medulla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39763"/>
          </a:xfrm>
        </p:spPr>
        <p:txBody>
          <a:bodyPr>
            <a:normAutofit fontScale="90000"/>
          </a:bodyPr>
          <a:lstStyle/>
          <a:p>
            <a:r>
              <a:rPr lang="en-US" smtClean="0">
                <a:solidFill>
                  <a:srgbClr val="66FF33"/>
                </a:solidFill>
              </a:rPr>
              <a:t>4</a:t>
            </a:r>
            <a:r>
              <a:rPr lang="en-US" baseline="30000" smtClean="0">
                <a:solidFill>
                  <a:srgbClr val="66FF33"/>
                </a:solidFill>
              </a:rPr>
              <a:t>th</a:t>
            </a:r>
            <a:r>
              <a:rPr lang="en-US" smtClean="0">
                <a:solidFill>
                  <a:srgbClr val="66FF33"/>
                </a:solidFill>
              </a:rPr>
              <a:t> section</a:t>
            </a:r>
          </a:p>
        </p:txBody>
      </p:sp>
      <p:pic>
        <p:nvPicPr>
          <p:cNvPr id="27651" name="Content Placeholder 3" descr="1.jp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92125" y="838200"/>
            <a:ext cx="4994275" cy="5791200"/>
          </a:xfrm>
        </p:spPr>
      </p:pic>
      <p:cxnSp>
        <p:nvCxnSpPr>
          <p:cNvPr id="6" name="Straight Arrow Connector 5"/>
          <p:cNvCxnSpPr/>
          <p:nvPr/>
        </p:nvCxnSpPr>
        <p:spPr>
          <a:xfrm rot="10800000">
            <a:off x="2743200" y="2895600"/>
            <a:ext cx="3505200" cy="1588"/>
          </a:xfrm>
          <a:prstGeom prst="straightConnector1">
            <a:avLst/>
          </a:prstGeom>
          <a:ln w="317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0800000">
            <a:off x="4267200" y="3503613"/>
            <a:ext cx="1981200" cy="1587"/>
          </a:xfrm>
          <a:prstGeom prst="straightConnector1">
            <a:avLst/>
          </a:prstGeom>
          <a:ln w="317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10800000">
            <a:off x="3048000" y="4189413"/>
            <a:ext cx="3200400" cy="1587"/>
          </a:xfrm>
          <a:prstGeom prst="straightConnector1">
            <a:avLst/>
          </a:prstGeom>
          <a:ln w="317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10800000">
            <a:off x="3200400" y="4953000"/>
            <a:ext cx="3048000" cy="1588"/>
          </a:xfrm>
          <a:prstGeom prst="straightConnector1">
            <a:avLst/>
          </a:prstGeom>
          <a:ln w="31750">
            <a:solidFill>
              <a:srgbClr val="66FF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0800000">
            <a:off x="3962400" y="5638800"/>
            <a:ext cx="2286000" cy="1588"/>
          </a:xfrm>
          <a:prstGeom prst="straightConnector1">
            <a:avLst/>
          </a:prstGeom>
          <a:ln w="317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0800000">
            <a:off x="3810000" y="1752600"/>
            <a:ext cx="2514600" cy="15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324600" y="1524000"/>
            <a:ext cx="1981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Orbital cavity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248400" y="2667000"/>
            <a:ext cx="2133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Sphenoidal air sinus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248400" y="32766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Temporal lobe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248400" y="39624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Lower Pons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248400" y="47244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4</a:t>
            </a:r>
            <a:r>
              <a:rPr lang="en-US" b="1" baseline="30000" dirty="0">
                <a:solidFill>
                  <a:schemeClr val="tx1"/>
                </a:solidFill>
              </a:rPr>
              <a:t>th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ventrical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248400" y="54102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 </a:t>
            </a:r>
            <a:r>
              <a:rPr lang="en-US" b="1" dirty="0">
                <a:solidFill>
                  <a:schemeClr val="tx1"/>
                </a:solidFill>
              </a:rPr>
              <a:t>Cerebellum</a:t>
            </a:r>
          </a:p>
        </p:txBody>
      </p:sp>
      <p:sp>
        <p:nvSpPr>
          <p:cNvPr id="26" name="Oval 25"/>
          <p:cNvSpPr/>
          <p:nvPr/>
        </p:nvSpPr>
        <p:spPr>
          <a:xfrm>
            <a:off x="6324600" y="152400"/>
            <a:ext cx="1981200" cy="914400"/>
          </a:xfrm>
          <a:prstGeom prst="ellipse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rgbClr val="FF0000"/>
                </a:solidFill>
              </a:rPr>
              <a:t>At the level of lower pons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143000" y="3200400"/>
            <a:ext cx="1219200" cy="15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0" y="3048000"/>
            <a:ext cx="1143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>
                <a:solidFill>
                  <a:schemeClr val="tx1"/>
                </a:solidFill>
              </a:rPr>
              <a:t>Ant. </a:t>
            </a:r>
            <a:r>
              <a:rPr lang="en-US" sz="1600" dirty="0" err="1">
                <a:solidFill>
                  <a:schemeClr val="tx1"/>
                </a:solidFill>
              </a:rPr>
              <a:t>clinoid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1143000" y="3505200"/>
            <a:ext cx="1447800" cy="381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0" y="3733800"/>
            <a:ext cx="1143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Dor. </a:t>
            </a:r>
            <a:r>
              <a:rPr lang="en-US" dirty="0" err="1">
                <a:solidFill>
                  <a:schemeClr val="tx1"/>
                </a:solidFill>
              </a:rPr>
              <a:t>sela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92163"/>
          </a:xfrm>
        </p:spPr>
        <p:txBody>
          <a:bodyPr/>
          <a:lstStyle/>
          <a:p>
            <a:r>
              <a:rPr lang="en-US" smtClean="0">
                <a:solidFill>
                  <a:srgbClr val="66FF33"/>
                </a:solidFill>
              </a:rPr>
              <a:t>5</a:t>
            </a:r>
            <a:r>
              <a:rPr lang="en-US" baseline="30000" smtClean="0">
                <a:solidFill>
                  <a:srgbClr val="66FF33"/>
                </a:solidFill>
              </a:rPr>
              <a:t>th</a:t>
            </a:r>
            <a:r>
              <a:rPr lang="en-US" smtClean="0">
                <a:solidFill>
                  <a:srgbClr val="66FF33"/>
                </a:solidFill>
              </a:rPr>
              <a:t> section</a:t>
            </a:r>
          </a:p>
        </p:txBody>
      </p:sp>
      <p:pic>
        <p:nvPicPr>
          <p:cNvPr id="28675" name="Content Placeholder 3" descr="5.jp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508000" y="1066800"/>
            <a:ext cx="5260975" cy="5638800"/>
          </a:xfrm>
        </p:spPr>
      </p:pic>
      <p:cxnSp>
        <p:nvCxnSpPr>
          <p:cNvPr id="6" name="Straight Arrow Connector 5"/>
          <p:cNvCxnSpPr/>
          <p:nvPr/>
        </p:nvCxnSpPr>
        <p:spPr>
          <a:xfrm rot="10800000">
            <a:off x="3200400" y="4495800"/>
            <a:ext cx="3124200" cy="1588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0800000">
            <a:off x="3962400" y="3884613"/>
            <a:ext cx="2362200" cy="77787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10800000">
            <a:off x="3352800" y="5029200"/>
            <a:ext cx="2971800" cy="1588"/>
          </a:xfrm>
          <a:prstGeom prst="straightConnector1">
            <a:avLst/>
          </a:prstGeom>
          <a:ln w="22225">
            <a:solidFill>
              <a:srgbClr val="66FF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10800000">
            <a:off x="3276600" y="5562600"/>
            <a:ext cx="3048000" cy="1588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0800000" flipV="1">
            <a:off x="2133600" y="3962400"/>
            <a:ext cx="4191000" cy="152400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324600" y="3581400"/>
            <a:ext cx="2590800" cy="5334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Temporal horn of lat. </a:t>
            </a:r>
            <a:r>
              <a:rPr lang="en-US" dirty="0" err="1"/>
              <a:t>ventrical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324600" y="4267200"/>
            <a:ext cx="2590800" cy="5334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Mid Pons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324600" y="4953000"/>
            <a:ext cx="2590800" cy="3810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</a:t>
            </a:r>
            <a:r>
              <a:rPr lang="en-US" dirty="0" err="1"/>
              <a:t>ventrical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324600" y="5486400"/>
            <a:ext cx="2590800" cy="4572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/>
              <a:t>Vermis</a:t>
            </a:r>
            <a:r>
              <a:rPr lang="en-US" dirty="0"/>
              <a:t> of cerebellum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rot="10800000" flipV="1">
            <a:off x="3200400" y="3048000"/>
            <a:ext cx="3124200" cy="838200"/>
          </a:xfrm>
          <a:prstGeom prst="straightConnector1">
            <a:avLst/>
          </a:prstGeom>
          <a:ln w="25400">
            <a:solidFill>
              <a:srgbClr val="66FF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324600" y="2819400"/>
            <a:ext cx="2590800" cy="5334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/>
              <a:t>Chiasmatic</a:t>
            </a:r>
            <a:r>
              <a:rPr lang="en-US" dirty="0"/>
              <a:t> / basal cistern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rot="10800000" flipV="1">
            <a:off x="2438400" y="1905000"/>
            <a:ext cx="3886200" cy="1600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10800000" flipV="1">
            <a:off x="3962400" y="1905000"/>
            <a:ext cx="2362200" cy="15240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324600" y="1676400"/>
            <a:ext cx="2590800" cy="4572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/>
              <a:t>Interhemispheric</a:t>
            </a:r>
            <a:r>
              <a:rPr lang="en-US" dirty="0"/>
              <a:t> fissures</a:t>
            </a:r>
          </a:p>
        </p:txBody>
      </p:sp>
      <p:cxnSp>
        <p:nvCxnSpPr>
          <p:cNvPr id="32" name="Straight Arrow Connector 31"/>
          <p:cNvCxnSpPr>
            <a:stCxn id="30" idx="1"/>
          </p:cNvCxnSpPr>
          <p:nvPr/>
        </p:nvCxnSpPr>
        <p:spPr>
          <a:xfrm rot="10800000" flipV="1">
            <a:off x="3200400" y="1905000"/>
            <a:ext cx="3124200" cy="5334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553200" y="152400"/>
            <a:ext cx="2133600" cy="990600"/>
          </a:xfrm>
          <a:prstGeom prst="ellipse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rgbClr val="FF0000"/>
                </a:solidFill>
              </a:rPr>
              <a:t>At the level of mid Pons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3"/>
          </a:xfrm>
        </p:spPr>
        <p:txBody>
          <a:bodyPr>
            <a:normAutofit fontScale="90000"/>
          </a:bodyPr>
          <a:lstStyle/>
          <a:p>
            <a:r>
              <a:rPr lang="en-US" smtClean="0">
                <a:solidFill>
                  <a:srgbClr val="66FF33"/>
                </a:solidFill>
              </a:rPr>
              <a:t> 6</a:t>
            </a:r>
            <a:r>
              <a:rPr lang="en-US" baseline="30000" smtClean="0">
                <a:solidFill>
                  <a:srgbClr val="66FF33"/>
                </a:solidFill>
              </a:rPr>
              <a:t>th</a:t>
            </a:r>
            <a:r>
              <a:rPr lang="en-US" smtClean="0">
                <a:solidFill>
                  <a:srgbClr val="66FF33"/>
                </a:solidFill>
              </a:rPr>
              <a:t> section</a:t>
            </a:r>
          </a:p>
        </p:txBody>
      </p:sp>
      <p:pic>
        <p:nvPicPr>
          <p:cNvPr id="29699" name="Content Placeholder 3" descr="3.jp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762000" y="950913"/>
            <a:ext cx="4495800" cy="5373687"/>
          </a:xfrm>
        </p:spPr>
      </p:pic>
      <p:cxnSp>
        <p:nvCxnSpPr>
          <p:cNvPr id="6" name="Straight Arrow Connector 5"/>
          <p:cNvCxnSpPr/>
          <p:nvPr/>
        </p:nvCxnSpPr>
        <p:spPr>
          <a:xfrm rot="10800000">
            <a:off x="2971800" y="1066800"/>
            <a:ext cx="2895600" cy="1588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0800000">
            <a:off x="3810000" y="1674813"/>
            <a:ext cx="2057400" cy="1587"/>
          </a:xfrm>
          <a:prstGeom prst="straightConnector1">
            <a:avLst/>
          </a:prstGeom>
          <a:ln w="317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10800000">
            <a:off x="3048000" y="3087688"/>
            <a:ext cx="2895600" cy="3651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0800000">
            <a:off x="3200400" y="3886200"/>
            <a:ext cx="2667000" cy="228600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0800000">
            <a:off x="4038600" y="2667000"/>
            <a:ext cx="1905000" cy="1588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10800000">
            <a:off x="3048000" y="3429000"/>
            <a:ext cx="2819400" cy="152400"/>
          </a:xfrm>
          <a:prstGeom prst="straightConnector1">
            <a:avLst/>
          </a:prstGeom>
          <a:ln w="19050">
            <a:solidFill>
              <a:srgbClr val="66FF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867400" y="3962400"/>
            <a:ext cx="1905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Superior Pons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rot="10800000">
            <a:off x="3124200" y="4267200"/>
            <a:ext cx="2667000" cy="609600"/>
          </a:xfrm>
          <a:prstGeom prst="straightConnector1">
            <a:avLst/>
          </a:prstGeom>
          <a:ln w="31750">
            <a:solidFill>
              <a:srgbClr val="66FF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867400" y="914400"/>
            <a:ext cx="17526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Nose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867400" y="1524000"/>
            <a:ext cx="17526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Eye ball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943600" y="2514600"/>
            <a:ext cx="1828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Temporal lobe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943600" y="2971800"/>
            <a:ext cx="1828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Pituitary </a:t>
            </a:r>
            <a:r>
              <a:rPr lang="en-US" b="1" dirty="0" err="1">
                <a:solidFill>
                  <a:schemeClr val="tx1"/>
                </a:solidFill>
              </a:rPr>
              <a:t>fossa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867400" y="3429000"/>
            <a:ext cx="19050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Basilar artery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791200" y="4724400"/>
            <a:ext cx="1905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4</a:t>
            </a:r>
            <a:r>
              <a:rPr lang="en-US" b="1" baseline="30000" dirty="0">
                <a:solidFill>
                  <a:schemeClr val="tx1"/>
                </a:solidFill>
              </a:rPr>
              <a:t>th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ventrical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5867400" y="5715000"/>
            <a:ext cx="2362200" cy="838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rgbClr val="FF0000"/>
                </a:solidFill>
              </a:rPr>
              <a:t>At the level of superior </a:t>
            </a:r>
            <a:r>
              <a:rPr lang="en-US" sz="2000" dirty="0" err="1">
                <a:solidFill>
                  <a:srgbClr val="FF0000"/>
                </a:solidFill>
              </a:rPr>
              <a:t>pons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39763"/>
          </a:xfrm>
        </p:spPr>
        <p:txBody>
          <a:bodyPr>
            <a:normAutofit fontScale="90000"/>
          </a:bodyPr>
          <a:lstStyle/>
          <a:p>
            <a:r>
              <a:rPr lang="en-US" baseline="30000" smtClean="0">
                <a:solidFill>
                  <a:srgbClr val="66FF33"/>
                </a:solidFill>
              </a:rPr>
              <a:t>7th</a:t>
            </a:r>
            <a:r>
              <a:rPr lang="en-US" smtClean="0">
                <a:solidFill>
                  <a:srgbClr val="66FF33"/>
                </a:solidFill>
              </a:rPr>
              <a:t> section</a:t>
            </a:r>
          </a:p>
        </p:txBody>
      </p:sp>
      <p:pic>
        <p:nvPicPr>
          <p:cNvPr id="30723" name="Content Placeholder 3" descr="6.jp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57200" y="947738"/>
            <a:ext cx="5318125" cy="5681662"/>
          </a:xfrm>
        </p:spPr>
      </p:pic>
      <p:cxnSp>
        <p:nvCxnSpPr>
          <p:cNvPr id="6" name="Straight Arrow Connector 5"/>
          <p:cNvCxnSpPr/>
          <p:nvPr/>
        </p:nvCxnSpPr>
        <p:spPr>
          <a:xfrm rot="10800000" flipV="1">
            <a:off x="4495800" y="2590800"/>
            <a:ext cx="1752600" cy="4572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10800000">
            <a:off x="3276600" y="4267200"/>
            <a:ext cx="3048000" cy="1588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10800000">
            <a:off x="4724400" y="3657600"/>
            <a:ext cx="1600200" cy="1588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0800000" flipV="1">
            <a:off x="3200400" y="2895600"/>
            <a:ext cx="3124200" cy="7620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10800000">
            <a:off x="3733800" y="1828800"/>
            <a:ext cx="2514600" cy="1588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0800000">
            <a:off x="3810000" y="5486400"/>
            <a:ext cx="2514600" cy="1588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10800000" flipV="1">
            <a:off x="1828800" y="2590800"/>
            <a:ext cx="4419600" cy="762000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248400" y="1600200"/>
            <a:ext cx="2362200" cy="381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Frontal lobe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248400" y="2362200"/>
            <a:ext cx="2362200" cy="3048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err="1">
                <a:solidFill>
                  <a:schemeClr val="tx1"/>
                </a:solidFill>
              </a:rPr>
              <a:t>Sylvian</a:t>
            </a:r>
            <a:r>
              <a:rPr lang="en-US" b="1" dirty="0">
                <a:solidFill>
                  <a:schemeClr val="tx1"/>
                </a:solidFill>
              </a:rPr>
              <a:t> fissure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rot="10800000">
            <a:off x="3276600" y="4572000"/>
            <a:ext cx="3048000" cy="304800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6324600" y="2819400"/>
            <a:ext cx="2286000" cy="381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3</a:t>
            </a:r>
            <a:r>
              <a:rPr lang="en-US" b="1" baseline="30000" dirty="0">
                <a:solidFill>
                  <a:schemeClr val="tx1"/>
                </a:solidFill>
              </a:rPr>
              <a:t>rd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ventrical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324600" y="3429000"/>
            <a:ext cx="2286000" cy="4572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err="1">
                <a:solidFill>
                  <a:schemeClr val="tx1"/>
                </a:solidFill>
              </a:rPr>
              <a:t>Temporoparietal</a:t>
            </a:r>
            <a:r>
              <a:rPr lang="en-US" b="1" dirty="0">
                <a:solidFill>
                  <a:schemeClr val="tx1"/>
                </a:solidFill>
              </a:rPr>
              <a:t> lobe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324600" y="4114800"/>
            <a:ext cx="2286000" cy="381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Midbrain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324600" y="4648200"/>
            <a:ext cx="2286000" cy="4572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err="1">
                <a:solidFill>
                  <a:schemeClr val="tx1"/>
                </a:solidFill>
              </a:rPr>
              <a:t>Quadrigeminal</a:t>
            </a:r>
            <a:r>
              <a:rPr lang="en-US" b="1" dirty="0">
                <a:solidFill>
                  <a:schemeClr val="tx1"/>
                </a:solidFill>
              </a:rPr>
              <a:t> cistern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324600" y="5181600"/>
            <a:ext cx="2286000" cy="6858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Part of </a:t>
            </a:r>
            <a:r>
              <a:rPr lang="en-US" b="1" dirty="0" err="1">
                <a:solidFill>
                  <a:schemeClr val="tx1"/>
                </a:solidFill>
              </a:rPr>
              <a:t>cerebelum</a:t>
            </a:r>
            <a:r>
              <a:rPr lang="en-US" b="1" dirty="0">
                <a:solidFill>
                  <a:schemeClr val="tx1"/>
                </a:solidFill>
              </a:rPr>
              <a:t> &amp; occipital lobe</a:t>
            </a:r>
          </a:p>
        </p:txBody>
      </p:sp>
      <p:sp>
        <p:nvSpPr>
          <p:cNvPr id="20" name="Oval 19"/>
          <p:cNvSpPr/>
          <p:nvPr/>
        </p:nvSpPr>
        <p:spPr>
          <a:xfrm>
            <a:off x="6400800" y="152400"/>
            <a:ext cx="2057400" cy="914400"/>
          </a:xfrm>
          <a:prstGeom prst="ellipse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rgbClr val="FF0000"/>
                </a:solidFill>
              </a:rPr>
              <a:t>At the level of Midbrain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39763"/>
          </a:xfrm>
        </p:spPr>
        <p:txBody>
          <a:bodyPr>
            <a:normAutofit fontScale="90000"/>
          </a:bodyPr>
          <a:lstStyle/>
          <a:p>
            <a:r>
              <a:rPr lang="en-US" smtClean="0">
                <a:solidFill>
                  <a:srgbClr val="66FF33"/>
                </a:solidFill>
              </a:rPr>
              <a:t>8</a:t>
            </a:r>
            <a:r>
              <a:rPr lang="en-US" baseline="30000" smtClean="0">
                <a:solidFill>
                  <a:srgbClr val="66FF33"/>
                </a:solidFill>
              </a:rPr>
              <a:t>th</a:t>
            </a:r>
            <a:r>
              <a:rPr lang="en-US" smtClean="0">
                <a:solidFill>
                  <a:srgbClr val="66FF33"/>
                </a:solidFill>
              </a:rPr>
              <a:t> section</a:t>
            </a:r>
          </a:p>
        </p:txBody>
      </p:sp>
      <p:pic>
        <p:nvPicPr>
          <p:cNvPr id="31747" name="Content Placeholder 3" descr="14.jp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838200" y="762000"/>
            <a:ext cx="5070475" cy="5895975"/>
          </a:xfrm>
        </p:spPr>
      </p:pic>
      <p:cxnSp>
        <p:nvCxnSpPr>
          <p:cNvPr id="6" name="Straight Arrow Connector 5"/>
          <p:cNvCxnSpPr>
            <a:stCxn id="13" idx="1"/>
          </p:cNvCxnSpPr>
          <p:nvPr/>
        </p:nvCxnSpPr>
        <p:spPr>
          <a:xfrm rot="10800000" flipV="1">
            <a:off x="3886200" y="1905000"/>
            <a:ext cx="2590800" cy="533400"/>
          </a:xfrm>
          <a:prstGeom prst="straightConnector1">
            <a:avLst/>
          </a:prstGeom>
          <a:ln w="317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0800000">
            <a:off x="3505200" y="3656013"/>
            <a:ext cx="2971800" cy="1587"/>
          </a:xfrm>
          <a:prstGeom prst="straightConnector1">
            <a:avLst/>
          </a:prstGeom>
          <a:ln w="317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477000" y="1600200"/>
            <a:ext cx="2362200" cy="609600"/>
          </a:xfrm>
          <a:prstGeom prst="rect">
            <a:avLst/>
          </a:prstGeom>
          <a:solidFill>
            <a:srgbClr val="025A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Ant. / Frontal horn of lateral </a:t>
            </a:r>
            <a:r>
              <a:rPr lang="en-US" dirty="0" err="1"/>
              <a:t>ventrical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477000" y="3505200"/>
            <a:ext cx="2362200" cy="381000"/>
          </a:xfrm>
          <a:prstGeom prst="rect">
            <a:avLst/>
          </a:prstGeom>
          <a:solidFill>
            <a:srgbClr val="025A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</a:t>
            </a:r>
            <a:r>
              <a:rPr lang="en-US" dirty="0" err="1"/>
              <a:t>ventrical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15" idx="1"/>
          </p:cNvCxnSpPr>
          <p:nvPr/>
        </p:nvCxnSpPr>
        <p:spPr>
          <a:xfrm rot="10800000" flipV="1">
            <a:off x="3581400" y="2628900"/>
            <a:ext cx="2895600" cy="114300"/>
          </a:xfrm>
          <a:prstGeom prst="straightConnector1">
            <a:avLst/>
          </a:prstGeom>
          <a:ln w="2222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477000" y="2438400"/>
            <a:ext cx="2362200" cy="3810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Septum </a:t>
            </a:r>
            <a:r>
              <a:rPr lang="en-US" dirty="0" err="1"/>
              <a:t>pellucidum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20" idx="1"/>
          </p:cNvCxnSpPr>
          <p:nvPr/>
        </p:nvCxnSpPr>
        <p:spPr>
          <a:xfrm rot="10800000">
            <a:off x="3505200" y="3124200"/>
            <a:ext cx="2971800" cy="1588"/>
          </a:xfrm>
          <a:prstGeom prst="straightConnector1">
            <a:avLst/>
          </a:prstGeom>
          <a:ln w="28575">
            <a:solidFill>
              <a:srgbClr val="66FF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77000" y="2971800"/>
            <a:ext cx="2362200" cy="3048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Fornix</a:t>
            </a:r>
          </a:p>
        </p:txBody>
      </p:sp>
      <p:cxnSp>
        <p:nvCxnSpPr>
          <p:cNvPr id="26" name="Straight Arrow Connector 25"/>
          <p:cNvCxnSpPr>
            <a:stCxn id="28" idx="1"/>
          </p:cNvCxnSpPr>
          <p:nvPr/>
        </p:nvCxnSpPr>
        <p:spPr>
          <a:xfrm rot="10800000" flipV="1">
            <a:off x="3352800" y="5562600"/>
            <a:ext cx="3048000" cy="228600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6400800" y="5257800"/>
            <a:ext cx="22098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FFFF00"/>
                </a:solidFill>
              </a:rPr>
              <a:t>Occipital sinus in </a:t>
            </a:r>
            <a:r>
              <a:rPr lang="en-US" dirty="0" err="1">
                <a:solidFill>
                  <a:srgbClr val="FFFF00"/>
                </a:solidFill>
              </a:rPr>
              <a:t>falx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cerebelli</a:t>
            </a: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rot="10800000">
            <a:off x="3505200" y="6019800"/>
            <a:ext cx="2895600" cy="30480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400800" y="6096000"/>
            <a:ext cx="2209800" cy="457200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>
                <a:solidFill>
                  <a:srgbClr val="FFFF00"/>
                </a:solidFill>
              </a:rPr>
              <a:t>Internal occipital protuberance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rot="10800000">
            <a:off x="2590800" y="4343400"/>
            <a:ext cx="3886200" cy="1588"/>
          </a:xfrm>
          <a:prstGeom prst="straightConnector1">
            <a:avLst/>
          </a:prstGeom>
          <a:ln w="317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477000" y="4114800"/>
            <a:ext cx="2362200" cy="457200"/>
          </a:xfrm>
          <a:prstGeom prst="rect">
            <a:avLst/>
          </a:prstGeom>
          <a:solidFill>
            <a:srgbClr val="025A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err="1"/>
              <a:t>Trigone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mtClean="0"/>
              <a:t>Indications of  CT Scan of brain 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  <a:defRPr/>
            </a:pPr>
            <a:r>
              <a:rPr lang="en-US" sz="2800" dirty="0" smtClean="0"/>
              <a:t>Head injury or skull fractures,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800" dirty="0" smtClean="0"/>
              <a:t>Stroke,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800" dirty="0" smtClean="0"/>
              <a:t>Suspected hydrocephalus,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800" dirty="0" smtClean="0"/>
              <a:t>Suspected intracranial hematoma,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800" dirty="0" smtClean="0"/>
              <a:t>Evaluation of Headaches, 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800" dirty="0" smtClean="0"/>
              <a:t>Diseases or malformations of the skull.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800" dirty="0" smtClean="0"/>
              <a:t>Initial evaluation for space-occupying lesions 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800" dirty="0" smtClean="0"/>
              <a:t>Seizures and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800" dirty="0" smtClean="0"/>
              <a:t>Unexplained change in mental status.</a:t>
            </a:r>
          </a:p>
          <a:p>
            <a:pPr>
              <a:buFont typeface="Arial" charset="0"/>
              <a:buChar char="•"/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baseline="30000" smtClean="0">
                <a:solidFill>
                  <a:srgbClr val="66FF33"/>
                </a:solidFill>
              </a:rPr>
              <a:t>9th</a:t>
            </a:r>
            <a:r>
              <a:rPr lang="en-US" smtClean="0">
                <a:solidFill>
                  <a:srgbClr val="66FF33"/>
                </a:solidFill>
              </a:rPr>
              <a:t> section</a:t>
            </a:r>
          </a:p>
        </p:txBody>
      </p:sp>
      <p:pic>
        <p:nvPicPr>
          <p:cNvPr id="32771" name="Content Placeholder 3" descr="15.jp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990600" y="787400"/>
            <a:ext cx="4933950" cy="5689600"/>
          </a:xfrm>
        </p:spPr>
      </p:pic>
      <p:cxnSp>
        <p:nvCxnSpPr>
          <p:cNvPr id="6" name="Straight Arrow Connector 5"/>
          <p:cNvCxnSpPr/>
          <p:nvPr/>
        </p:nvCxnSpPr>
        <p:spPr>
          <a:xfrm rot="10800000">
            <a:off x="3581400" y="1524000"/>
            <a:ext cx="3200400" cy="1588"/>
          </a:xfrm>
          <a:prstGeom prst="straightConnector1">
            <a:avLst/>
          </a:prstGeom>
          <a:ln w="317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0800000">
            <a:off x="4038600" y="2057400"/>
            <a:ext cx="2743200" cy="1588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8" idx="1"/>
          </p:cNvCxnSpPr>
          <p:nvPr/>
        </p:nvCxnSpPr>
        <p:spPr>
          <a:xfrm rot="10800000" flipV="1">
            <a:off x="3657600" y="2819400"/>
            <a:ext cx="3124200" cy="152400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9" idx="1"/>
          </p:cNvCxnSpPr>
          <p:nvPr/>
        </p:nvCxnSpPr>
        <p:spPr>
          <a:xfrm rot="10800000" flipV="1">
            <a:off x="3657600" y="3467100"/>
            <a:ext cx="3124200" cy="266700"/>
          </a:xfrm>
          <a:prstGeom prst="straightConnector1">
            <a:avLst/>
          </a:prstGeom>
          <a:ln w="317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30" idx="1"/>
          </p:cNvCxnSpPr>
          <p:nvPr/>
        </p:nvCxnSpPr>
        <p:spPr>
          <a:xfrm rot="10800000">
            <a:off x="4114800" y="4800600"/>
            <a:ext cx="2667000" cy="1588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10800000">
            <a:off x="3581400" y="5715000"/>
            <a:ext cx="3124200" cy="1588"/>
          </a:xfrm>
          <a:prstGeom prst="straightConnector1">
            <a:avLst/>
          </a:prstGeom>
          <a:ln w="317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6781800" y="1295400"/>
            <a:ext cx="1981200" cy="381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Falx  cerebri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781800" y="1828800"/>
            <a:ext cx="1981200" cy="457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Frontal lobe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781800" y="2590800"/>
            <a:ext cx="1981200" cy="457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Lateral </a:t>
            </a:r>
            <a:r>
              <a:rPr lang="en-US" dirty="0" err="1"/>
              <a:t>ventrical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781800" y="3200400"/>
            <a:ext cx="2209800" cy="533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/>
              <a:t>Body of lateral ventricle with choroid plexus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781800" y="4495800"/>
            <a:ext cx="19812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Post/Occipital horn of lateral ventricle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705600" y="5410200"/>
            <a:ext cx="20574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Occipital lobe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rot="10800000">
            <a:off x="4876800" y="3962400"/>
            <a:ext cx="1905000" cy="1588"/>
          </a:xfrm>
          <a:prstGeom prst="straightConnector1">
            <a:avLst/>
          </a:prstGeom>
          <a:ln w="317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6781800" y="3810000"/>
            <a:ext cx="1981200" cy="381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Parietal lobe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639763"/>
          </a:xfrm>
        </p:spPr>
        <p:txBody>
          <a:bodyPr>
            <a:normAutofit fontScale="90000"/>
          </a:bodyPr>
          <a:lstStyle/>
          <a:p>
            <a:r>
              <a:rPr lang="en-US" baseline="30000" smtClean="0">
                <a:solidFill>
                  <a:srgbClr val="66FF33"/>
                </a:solidFill>
              </a:rPr>
              <a:t>10th</a:t>
            </a:r>
            <a:r>
              <a:rPr lang="en-US" smtClean="0">
                <a:solidFill>
                  <a:srgbClr val="66FF33"/>
                </a:solidFill>
              </a:rPr>
              <a:t> section</a:t>
            </a:r>
          </a:p>
        </p:txBody>
      </p:sp>
      <p:pic>
        <p:nvPicPr>
          <p:cNvPr id="33795" name="Content Placeholder 3" descr="18.jp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609600" y="984250"/>
            <a:ext cx="5294313" cy="5721350"/>
          </a:xfrm>
        </p:spPr>
      </p:pic>
      <p:cxnSp>
        <p:nvCxnSpPr>
          <p:cNvPr id="6" name="Straight Arrow Connector 5"/>
          <p:cNvCxnSpPr/>
          <p:nvPr/>
        </p:nvCxnSpPr>
        <p:spPr>
          <a:xfrm rot="10800000">
            <a:off x="1447800" y="3581400"/>
            <a:ext cx="4876800" cy="1588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0800000">
            <a:off x="3352800" y="1828800"/>
            <a:ext cx="2895600" cy="1588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10800000">
            <a:off x="1447800" y="4419600"/>
            <a:ext cx="4876800" cy="1588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0800000">
            <a:off x="1524000" y="3886200"/>
            <a:ext cx="4800600" cy="533400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248400" y="1676400"/>
            <a:ext cx="1981200" cy="38100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Falx cerebri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324600" y="3429000"/>
            <a:ext cx="1905000" cy="38100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/>
              <a:t>Gyrus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324600" y="4191000"/>
            <a:ext cx="1905000" cy="53340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/>
              <a:t>Sulcus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639763"/>
          </a:xfrm>
        </p:spPr>
        <p:txBody>
          <a:bodyPr>
            <a:normAutofit fontScale="90000"/>
          </a:bodyPr>
          <a:lstStyle/>
          <a:p>
            <a:r>
              <a:rPr lang="en-US" smtClean="0">
                <a:solidFill>
                  <a:srgbClr val="66FF33"/>
                </a:solidFill>
              </a:rPr>
              <a:t>11</a:t>
            </a:r>
            <a:r>
              <a:rPr lang="en-US" baseline="30000" smtClean="0">
                <a:solidFill>
                  <a:srgbClr val="66FF33"/>
                </a:solidFill>
              </a:rPr>
              <a:t>th</a:t>
            </a:r>
            <a:r>
              <a:rPr lang="en-US" smtClean="0">
                <a:solidFill>
                  <a:srgbClr val="66FF33"/>
                </a:solidFill>
              </a:rPr>
              <a:t>, 12</a:t>
            </a:r>
            <a:r>
              <a:rPr lang="en-US" baseline="30000" smtClean="0">
                <a:solidFill>
                  <a:srgbClr val="66FF33"/>
                </a:solidFill>
              </a:rPr>
              <a:t>th</a:t>
            </a:r>
            <a:r>
              <a:rPr lang="en-US" smtClean="0">
                <a:solidFill>
                  <a:srgbClr val="66FF33"/>
                </a:solidFill>
              </a:rPr>
              <a:t> section</a:t>
            </a:r>
          </a:p>
        </p:txBody>
      </p:sp>
      <p:pic>
        <p:nvPicPr>
          <p:cNvPr id="34819" name="Content Placeholder 5" descr="1.jp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538163" y="1371600"/>
            <a:ext cx="4110037" cy="4525963"/>
          </a:xfrm>
        </p:spPr>
      </p:pic>
      <p:pic>
        <p:nvPicPr>
          <p:cNvPr id="34820" name="Picture 6" descr="2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57800" y="1828800"/>
            <a:ext cx="3352800" cy="388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0" y="1295400"/>
            <a:ext cx="4114800" cy="944563"/>
          </a:xfrm>
        </p:spPr>
        <p:txBody>
          <a:bodyPr>
            <a:normAutofit fontScale="90000"/>
          </a:bodyPr>
          <a:lstStyle/>
          <a:p>
            <a:r>
              <a:rPr lang="en-US" sz="3600" b="1" smtClean="0"/>
              <a:t/>
            </a:r>
            <a:br>
              <a:rPr lang="en-US" sz="3600" b="1" smtClean="0"/>
            </a:br>
            <a:r>
              <a:rPr lang="en-US" sz="2400" b="1" smtClean="0">
                <a:solidFill>
                  <a:srgbClr val="FF0000"/>
                </a:solidFill>
              </a:rPr>
              <a:t>Common abnormalities (95%):</a:t>
            </a:r>
            <a:r>
              <a:rPr lang="en-US" sz="2400" smtClean="0">
                <a:solidFill>
                  <a:srgbClr val="FF0000"/>
                </a:solidFill>
              </a:rPr>
              <a:t/>
            </a:r>
            <a:br>
              <a:rPr lang="en-US" sz="2400" smtClean="0">
                <a:solidFill>
                  <a:srgbClr val="FF0000"/>
                </a:solidFill>
              </a:rPr>
            </a:br>
            <a:endParaRPr lang="en-US" sz="2400" smtClean="0">
              <a:solidFill>
                <a:srgbClr val="FF0000"/>
              </a:solidFill>
            </a:endParaRPr>
          </a:p>
        </p:txBody>
      </p:sp>
      <p:sp>
        <p:nvSpPr>
          <p:cNvPr id="3584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981200"/>
            <a:ext cx="4038600" cy="3657600"/>
          </a:xfrm>
        </p:spPr>
        <p:txBody>
          <a:bodyPr/>
          <a:lstStyle/>
          <a:p>
            <a:pPr lvl="1" eaLnBrk="1" hangingPunct="1">
              <a:buFont typeface="Wingdings" pitchFamily="2" charset="2"/>
              <a:buChar char="§"/>
            </a:pPr>
            <a:r>
              <a:rPr lang="en-US" smtClean="0"/>
              <a:t>Infarct : 			 </a:t>
            </a:r>
            <a:r>
              <a:rPr lang="en-US" sz="2400" i="1" smtClean="0"/>
              <a:t>a. Cortical 		   	 b. Sub-cortical</a:t>
            </a:r>
          </a:p>
          <a:p>
            <a:pPr lvl="1" eaLnBrk="1" hangingPunct="1">
              <a:buFont typeface="Arial" pitchFamily="34" charset="0"/>
              <a:buNone/>
            </a:pPr>
            <a:r>
              <a:rPr lang="en-US" sz="2400" i="1" smtClean="0"/>
              <a:t>		 c. Cerebellar 		     d. Brainstem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smtClean="0"/>
              <a:t>Haemorrhage,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smtClean="0"/>
              <a:t>Space occupied lesion (SOL)</a:t>
            </a:r>
          </a:p>
          <a:p>
            <a:endParaRPr lang="en-US" smtClean="0"/>
          </a:p>
        </p:txBody>
      </p:sp>
      <p:sp>
        <p:nvSpPr>
          <p:cNvPr id="3584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981200"/>
            <a:ext cx="4038600" cy="3200400"/>
          </a:xfrm>
        </p:spPr>
        <p:txBody>
          <a:bodyPr/>
          <a:lstStyle/>
          <a:p>
            <a:pPr eaLnBrk="1" hangingPunct="1">
              <a:buFont typeface="Wingdings" pitchFamily="2" charset="2"/>
              <a:buChar char="§"/>
            </a:pPr>
            <a:r>
              <a:rPr lang="en-US" sz="2800" smtClean="0"/>
              <a:t>Hydrocephalus: 			</a:t>
            </a:r>
            <a:r>
              <a:rPr lang="en-US" sz="2800" i="1" smtClean="0"/>
              <a:t>a. Obstructive.		b. Non obstructive.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sz="2800" smtClean="0"/>
              <a:t> Diffuse brain oedema.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sz="2800" smtClean="0"/>
              <a:t> Abnormal calcification.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sz="2800" smtClean="0"/>
              <a:t> Rare SOL.</a:t>
            </a:r>
          </a:p>
          <a:p>
            <a:endParaRPr lang="en-US" smtClean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495800" y="1371600"/>
            <a:ext cx="4419600" cy="94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US" sz="3600" b="1" dirty="0">
                <a:latin typeface="+mj-lt"/>
                <a:ea typeface="+mj-ea"/>
                <a:cs typeface="+mj-cs"/>
              </a:rPr>
              <a:t/>
            </a:r>
            <a:br>
              <a:rPr lang="en-US" sz="3600" b="1" dirty="0">
                <a:latin typeface="+mj-lt"/>
                <a:ea typeface="+mj-ea"/>
                <a:cs typeface="+mj-cs"/>
              </a:rPr>
            </a:br>
            <a:r>
              <a:rPr lang="en-US" sz="24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Un Common abnormalities (5%):</a:t>
            </a:r>
            <a:r>
              <a:rPr lang="en-US" sz="44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/>
            </a:r>
            <a:br>
              <a:rPr lang="en-US" sz="44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</a:br>
            <a:endParaRPr lang="en-US" sz="440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533400" y="0"/>
            <a:ext cx="7543800" cy="94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US" sz="2800" b="1" dirty="0">
                <a:latin typeface="+mj-lt"/>
                <a:ea typeface="+mj-ea"/>
                <a:cs typeface="+mj-cs"/>
              </a:rPr>
              <a:t> </a:t>
            </a:r>
            <a:r>
              <a:rPr lang="en-US" sz="3600" b="1" dirty="0">
                <a:latin typeface="+mj-lt"/>
                <a:ea typeface="+mj-ea"/>
                <a:cs typeface="+mj-cs"/>
              </a:rPr>
              <a:t>Abnormalities in CT Scan </a:t>
            </a:r>
            <a:endParaRPr lang="en-US" sz="540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Approach </a:t>
            </a:r>
            <a:r>
              <a:rPr lang="en-US" sz="3200" b="1" dirty="0"/>
              <a:t>to Review  a CT scan- </a:t>
            </a:r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sz="3200" b="1" dirty="0" smtClean="0">
                <a:solidFill>
                  <a:srgbClr val="FF0000"/>
                </a:solidFill>
              </a:rPr>
              <a:t>AABBCS </a:t>
            </a:r>
            <a:r>
              <a:rPr lang="en-US" sz="3200" b="1" dirty="0">
                <a:solidFill>
                  <a:srgbClr val="FF0000"/>
                </a:solidFill>
              </a:rPr>
              <a:t>(Mnemonic)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3581400" cy="4525963"/>
          </a:xfrm>
        </p:spPr>
        <p:txBody>
          <a:bodyPr>
            <a:normAutofit fontScale="70000" lnSpcReduction="20000"/>
          </a:bodyPr>
          <a:lstStyle/>
          <a:p>
            <a:pPr lvl="0" algn="just"/>
            <a:r>
              <a:rPr lang="en-US" b="1" dirty="0"/>
              <a:t>A</a:t>
            </a:r>
            <a:r>
              <a:rPr lang="en-US" dirty="0"/>
              <a:t>-Asymmetry </a:t>
            </a:r>
          </a:p>
          <a:p>
            <a:pPr lvl="0" algn="just"/>
            <a:r>
              <a:rPr lang="en-US" b="1" dirty="0" smtClean="0"/>
              <a:t>A</a:t>
            </a:r>
            <a:r>
              <a:rPr lang="en-US" dirty="0" smtClean="0"/>
              <a:t>- </a:t>
            </a:r>
            <a:r>
              <a:rPr lang="en-US" dirty="0" err="1" smtClean="0"/>
              <a:t>ir</a:t>
            </a:r>
            <a:r>
              <a:rPr lang="en-US" dirty="0" smtClean="0"/>
              <a:t>-filled </a:t>
            </a:r>
            <a:r>
              <a:rPr lang="en-US" dirty="0"/>
              <a:t>structures (artifacts/sinuses, mastoid air cells)</a:t>
            </a:r>
          </a:p>
          <a:p>
            <a:pPr lvl="0" algn="just"/>
            <a:r>
              <a:rPr lang="en-US" b="1" dirty="0"/>
              <a:t>B</a:t>
            </a:r>
            <a:r>
              <a:rPr lang="en-US" dirty="0"/>
              <a:t>-Blood (subarachnoid, </a:t>
            </a:r>
            <a:r>
              <a:rPr lang="en-US" dirty="0" err="1"/>
              <a:t>intracerebral</a:t>
            </a:r>
            <a:r>
              <a:rPr lang="en-US" dirty="0"/>
              <a:t>, subdural, epidural hematoma)</a:t>
            </a:r>
          </a:p>
          <a:p>
            <a:pPr lvl="0" algn="just"/>
            <a:r>
              <a:rPr lang="en-US" b="1" dirty="0"/>
              <a:t>B</a:t>
            </a:r>
            <a:r>
              <a:rPr lang="en-US" dirty="0"/>
              <a:t>- Brain tissue (infarction, edema, masses, brain shift</a:t>
            </a:r>
          </a:p>
          <a:p>
            <a:pPr lvl="0" algn="just"/>
            <a:r>
              <a:rPr lang="en-US" b="1" dirty="0"/>
              <a:t>C</a:t>
            </a:r>
            <a:r>
              <a:rPr lang="en-US" dirty="0"/>
              <a:t>- CSF spaces (</a:t>
            </a:r>
            <a:r>
              <a:rPr lang="en-US" dirty="0" err="1"/>
              <a:t>sulci</a:t>
            </a:r>
            <a:r>
              <a:rPr lang="en-US" dirty="0"/>
              <a:t>, ventricles, cisterns, hydrocephalus, atrophy)</a:t>
            </a:r>
          </a:p>
          <a:p>
            <a:pPr algn="just"/>
            <a:r>
              <a:rPr lang="en-US" b="1" dirty="0"/>
              <a:t>S</a:t>
            </a:r>
            <a:r>
              <a:rPr lang="en-US" dirty="0"/>
              <a:t>–Skull and scalp  (fractures, Skull metastases)</a:t>
            </a:r>
          </a:p>
        </p:txBody>
      </p:sp>
      <p:pic>
        <p:nvPicPr>
          <p:cNvPr id="8" name="Content Placeholder 7" descr="C:\Users\HP\Downloads\Practice+Reading+CT+scans-ABBBC+Air+filled+structures.jpg"/>
          <p:cNvPicPr>
            <a:picLocks noGrp="1"/>
          </p:cNvPicPr>
          <p:nvPr>
            <p:ph sz="half" idx="2"/>
          </p:nvPr>
        </p:nvPicPr>
        <p:blipFill>
          <a:blip r:embed="rId2" cstate="print"/>
          <a:srcRect l="3924" t="21341" r="1452" b="12091"/>
          <a:stretch>
            <a:fillRect/>
          </a:stretch>
        </p:blipFill>
        <p:spPr bwMode="auto">
          <a:xfrm>
            <a:off x="4648200" y="1828800"/>
            <a:ext cx="42672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609600" y="5410200"/>
            <a:ext cx="8229600" cy="944563"/>
          </a:xfrm>
        </p:spPr>
        <p:txBody>
          <a:bodyPr/>
          <a:lstStyle/>
          <a:p>
            <a:r>
              <a:rPr lang="en-US" sz="2400" smtClean="0"/>
              <a:t>Note:  In CT scan all features are expressed in density ( Hypo-dense, Iso-dense, Hyper-dense</a:t>
            </a:r>
          </a:p>
        </p:txBody>
      </p:sp>
      <p:sp>
        <p:nvSpPr>
          <p:cNvPr id="36867" name="Text Placeholder 2"/>
          <p:cNvSpPr>
            <a:spLocks noGrp="1"/>
          </p:cNvSpPr>
          <p:nvPr>
            <p:ph type="body" idx="1"/>
          </p:nvPr>
        </p:nvSpPr>
        <p:spPr>
          <a:xfrm>
            <a:off x="685800" y="762000"/>
            <a:ext cx="4040188" cy="369888"/>
          </a:xfrm>
        </p:spPr>
        <p:txBody>
          <a:bodyPr>
            <a:normAutofit fontScale="25000" lnSpcReduction="20000"/>
          </a:bodyPr>
          <a:lstStyle/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    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sz="9600" dirty="0" smtClean="0">
              <a:solidFill>
                <a:srgbClr val="FF0000"/>
              </a:solidFill>
            </a:endParaRPr>
          </a:p>
          <a:p>
            <a:endParaRPr lang="en-US" sz="9600" dirty="0" smtClean="0">
              <a:solidFill>
                <a:srgbClr val="FF0000"/>
              </a:solidFill>
            </a:endParaRPr>
          </a:p>
          <a:p>
            <a:endParaRPr lang="en-US" sz="9600" dirty="0">
              <a:solidFill>
                <a:srgbClr val="FF0000"/>
              </a:solidFill>
            </a:endParaRPr>
          </a:p>
          <a:p>
            <a:endParaRPr lang="en-US" sz="9600" dirty="0" smtClean="0">
              <a:solidFill>
                <a:srgbClr val="FF0000"/>
              </a:solidFill>
            </a:endParaRPr>
          </a:p>
          <a:p>
            <a:r>
              <a:rPr lang="en-US" sz="9600" dirty="0" smtClean="0">
                <a:solidFill>
                  <a:srgbClr val="FF0000"/>
                </a:solidFill>
              </a:rPr>
              <a:t>Haemorrhage</a:t>
            </a:r>
            <a:endParaRPr lang="en-US" sz="9600" dirty="0" smtClean="0">
              <a:solidFill>
                <a:srgbClr val="FF0000"/>
              </a:solidFill>
            </a:endParaRPr>
          </a:p>
        </p:txBody>
      </p:sp>
      <p:sp>
        <p:nvSpPr>
          <p:cNvPr id="3686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533400"/>
            <a:ext cx="4041775" cy="639763"/>
          </a:xfrm>
        </p:spPr>
        <p:txBody>
          <a:bodyPr>
            <a:normAutofit fontScale="70000" lnSpcReduction="20000"/>
          </a:bodyPr>
          <a:lstStyle/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sz="2600" dirty="0" smtClean="0">
                <a:solidFill>
                  <a:srgbClr val="FF0000"/>
                </a:solidFill>
              </a:rPr>
              <a:t>                 </a:t>
            </a:r>
            <a:r>
              <a:rPr lang="en-US" sz="3100" dirty="0" smtClean="0">
                <a:solidFill>
                  <a:srgbClr val="FF0000"/>
                </a:solidFill>
              </a:rPr>
              <a:t>Infarct</a:t>
            </a:r>
          </a:p>
          <a:p>
            <a:endParaRPr lang="en-US" sz="2600" dirty="0" smtClean="0"/>
          </a:p>
        </p:txBody>
      </p:sp>
      <p:pic>
        <p:nvPicPr>
          <p:cNvPr id="36869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609600" y="1219200"/>
            <a:ext cx="3381375" cy="3943350"/>
          </a:xfrm>
          <a:noFill/>
        </p:spPr>
      </p:pic>
      <p:pic>
        <p:nvPicPr>
          <p:cNvPr id="36870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/>
          <a:srcRect/>
          <a:stretch>
            <a:fillRect/>
          </a:stretch>
        </p:blipFill>
        <p:spPr>
          <a:xfrm>
            <a:off x="4876800" y="1143000"/>
            <a:ext cx="3465513" cy="3951288"/>
          </a:xfr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mtClean="0"/>
              <a:t/>
            </a:r>
            <a:br>
              <a:rPr lang="en-US" b="1" smtClean="0"/>
            </a:br>
            <a:r>
              <a:rPr lang="en-US" b="1" smtClean="0"/>
              <a:t>Contraindications of CT scan of Head: 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457200" y="2332038"/>
            <a:ext cx="8229600" cy="3687762"/>
          </a:xfrm>
        </p:spPr>
        <p:txBody>
          <a:bodyPr/>
          <a:lstStyle/>
          <a:p>
            <a:pPr marL="514350" indent="-514350">
              <a:buFont typeface="Calibri" pitchFamily="34" charset="0"/>
              <a:buAutoNum type="arabicPeriod"/>
            </a:pPr>
            <a:r>
              <a:rPr lang="en-US" smtClean="0"/>
              <a:t>CT scan has no absolute contraindications.</a:t>
            </a:r>
          </a:p>
          <a:p>
            <a:pPr marL="514350" indent="-514350">
              <a:buFont typeface="Calibri" pitchFamily="34" charset="0"/>
              <a:buAutoNum type="arabicPeriod"/>
            </a:pPr>
            <a:r>
              <a:rPr lang="en-US" smtClean="0"/>
              <a:t>Caution is indicated in pregnant women, particularly during the first trimester to avoid fetal abnormalities. </a:t>
            </a:r>
          </a:p>
          <a:p>
            <a:pPr marL="514350" indent="-514350">
              <a:buFont typeface="Calibri" pitchFamily="34" charset="0"/>
              <a:buAutoNum type="arabicPeriod"/>
            </a:pPr>
            <a:r>
              <a:rPr lang="en-US" smtClean="0"/>
              <a:t>Repeated x-ray exposure may increase the patient's risk for cancer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smtClean="0">
                <a:solidFill>
                  <a:srgbClr val="FF0000"/>
                </a:solidFill>
              </a:rPr>
              <a:t>Advantage of CT scan (over MRI)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>
              <a:lnSpc>
                <a:spcPct val="90000"/>
              </a:lnSpc>
              <a:buFontTx/>
              <a:buAutoNum type="alphaLcParenR"/>
            </a:pPr>
            <a:r>
              <a:rPr lang="en-US" smtClean="0"/>
              <a:t>Cheaper.</a:t>
            </a:r>
          </a:p>
          <a:p>
            <a:pPr marL="609600" indent="-609600">
              <a:lnSpc>
                <a:spcPct val="90000"/>
              </a:lnSpc>
              <a:buFontTx/>
              <a:buAutoNum type="alphaLcParenR"/>
            </a:pPr>
            <a:r>
              <a:rPr lang="en-US" smtClean="0"/>
              <a:t>More available.</a:t>
            </a:r>
          </a:p>
          <a:p>
            <a:pPr marL="609600" indent="-609600">
              <a:lnSpc>
                <a:spcPct val="90000"/>
              </a:lnSpc>
              <a:buFontTx/>
              <a:buAutoNum type="alphaLcParenR"/>
            </a:pPr>
            <a:r>
              <a:rPr lang="en-US" smtClean="0"/>
              <a:t>Quick. It takes about few minute. So it is the method of choice for restless or critical patients and for babies.</a:t>
            </a:r>
          </a:p>
          <a:p>
            <a:pPr marL="609600" indent="-609600">
              <a:lnSpc>
                <a:spcPct val="90000"/>
              </a:lnSpc>
              <a:buFontTx/>
              <a:buAutoNum type="alphaLcParenR"/>
            </a:pPr>
            <a:r>
              <a:rPr lang="en-US" smtClean="0"/>
              <a:t>Bony abnormalities and calcifications can be visualized.</a:t>
            </a:r>
          </a:p>
          <a:p>
            <a:pPr marL="609600" indent="-609600">
              <a:lnSpc>
                <a:spcPct val="90000"/>
              </a:lnSpc>
              <a:buFontTx/>
              <a:buAutoNum type="alphaLcParenR"/>
            </a:pPr>
            <a:r>
              <a:rPr lang="en-US" smtClean="0"/>
              <a:t>It can detect acute (&lt; 2 weeks) haemorrhage.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smtClean="0">
                <a:solidFill>
                  <a:srgbClr val="FF0000"/>
                </a:solidFill>
              </a:rPr>
              <a:t>Disadvantage of CT scan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>
              <a:lnSpc>
                <a:spcPct val="80000"/>
              </a:lnSpc>
              <a:buFontTx/>
              <a:buAutoNum type="alphaLcParenR"/>
            </a:pPr>
            <a:r>
              <a:rPr lang="en-US" sz="2800" smtClean="0"/>
              <a:t>Radiation hazard, so relative </a:t>
            </a:r>
            <a:r>
              <a:rPr lang="en-US" sz="2800" smtClean="0">
                <a:solidFill>
                  <a:schemeClr val="hlink"/>
                </a:solidFill>
              </a:rPr>
              <a:t>contraindicated in pregnancy.</a:t>
            </a:r>
          </a:p>
          <a:p>
            <a:pPr marL="533400" indent="-533400">
              <a:lnSpc>
                <a:spcPct val="80000"/>
              </a:lnSpc>
              <a:buFontTx/>
              <a:buAutoNum type="alphaLcParenR"/>
            </a:pPr>
            <a:r>
              <a:rPr lang="en-US" sz="2800" smtClean="0"/>
              <a:t>Good resolution cannot be achieved in all planes. In fact, only axial planes have good resolution.</a:t>
            </a:r>
          </a:p>
          <a:p>
            <a:pPr marL="533400" indent="-533400">
              <a:lnSpc>
                <a:spcPct val="80000"/>
              </a:lnSpc>
              <a:buFontTx/>
              <a:buAutoNum type="alphaLcParenR"/>
            </a:pPr>
            <a:r>
              <a:rPr lang="en-US" sz="2800" i="1" smtClean="0">
                <a:solidFill>
                  <a:schemeClr val="hlink"/>
                </a:solidFill>
              </a:rPr>
              <a:t>Posterior fossa</a:t>
            </a:r>
            <a:r>
              <a:rPr lang="en-US" sz="2800" smtClean="0"/>
              <a:t> of head and </a:t>
            </a:r>
            <a:r>
              <a:rPr lang="en-US" sz="2800" i="1" smtClean="0">
                <a:solidFill>
                  <a:schemeClr val="hlink"/>
                </a:solidFill>
              </a:rPr>
              <a:t>spinal canal</a:t>
            </a:r>
            <a:r>
              <a:rPr lang="en-US" sz="2800" smtClean="0"/>
              <a:t> are not well visualised because X-ray cannot penetrate bone.</a:t>
            </a:r>
          </a:p>
          <a:p>
            <a:pPr marL="533400" indent="-533400">
              <a:lnSpc>
                <a:spcPct val="80000"/>
              </a:lnSpc>
              <a:buFontTx/>
              <a:buAutoNum type="alphaLcParenR"/>
            </a:pPr>
            <a:r>
              <a:rPr lang="en-US" sz="2800" smtClean="0"/>
              <a:t>Poorer resolution. CT cannot detect lesions&lt; 5 mm, whereas MRI can detect up to 1 mm. But now a days 64 slice CT scan can take 1 mm section.</a:t>
            </a:r>
          </a:p>
          <a:p>
            <a:pPr marL="533400" indent="-533400">
              <a:lnSpc>
                <a:spcPct val="80000"/>
              </a:lnSpc>
              <a:buFontTx/>
              <a:buAutoNum type="alphaLcParenR"/>
            </a:pPr>
            <a:r>
              <a:rPr lang="en-US" sz="2800" smtClean="0"/>
              <a:t>CT cannot detect </a:t>
            </a:r>
            <a:r>
              <a:rPr lang="en-US" sz="2800" i="1" smtClean="0">
                <a:solidFill>
                  <a:schemeClr val="hlink"/>
                </a:solidFill>
              </a:rPr>
              <a:t>inflammatory</a:t>
            </a:r>
            <a:r>
              <a:rPr lang="en-US" sz="2800" i="1" smtClean="0"/>
              <a:t> </a:t>
            </a:r>
            <a:r>
              <a:rPr lang="en-US" sz="2800" smtClean="0"/>
              <a:t>lesions.</a:t>
            </a:r>
          </a:p>
          <a:p>
            <a:pPr marL="533400" indent="-533400">
              <a:lnSpc>
                <a:spcPct val="80000"/>
              </a:lnSpc>
              <a:buFontTx/>
              <a:buAutoNum type="alphaLcParenR"/>
            </a:pPr>
            <a:r>
              <a:rPr lang="en-US" sz="2800" smtClean="0"/>
              <a:t>In Infarct CT may be negative for </a:t>
            </a:r>
            <a:r>
              <a:rPr lang="en-US" sz="2800" i="1" smtClean="0">
                <a:solidFill>
                  <a:srgbClr val="0C2290"/>
                </a:solidFill>
              </a:rPr>
              <a:t>first 6 hrs</a:t>
            </a:r>
            <a:r>
              <a:rPr lang="en-US" sz="280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mtClean="0"/>
              <a:t>Attenuation Coefficient: 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mtClean="0"/>
              <a:t>The tissue contained within each image unit (called a pixel) absorbs a certain proportion of the x-rays that pass through it (e.g., bone absorbs a lot, air almost none). The ability to block x-rays as they pass through a substance is known as </a:t>
            </a:r>
            <a:r>
              <a:rPr lang="en-US" b="1" smtClean="0">
                <a:solidFill>
                  <a:srgbClr val="FF0000"/>
                </a:solidFill>
              </a:rPr>
              <a:t>Attenuation. </a:t>
            </a:r>
          </a:p>
          <a:p>
            <a:endParaRPr lang="en-US" smtClean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mtClean="0"/>
              <a:t>Attenuation Coefficient: 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In CT, these attenuation coefficients are mapped to an arbitrary scale of between −1000 Hounsfield units (HU) (air) and +1000 HU (bone) </a:t>
            </a:r>
          </a:p>
          <a:p>
            <a:endParaRPr lang="en-US" smtClean="0"/>
          </a:p>
          <a:p>
            <a:endParaRPr lang="en-US" smtClean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295400" y="1524000"/>
          <a:ext cx="6629400" cy="4416552"/>
        </p:xfrm>
        <a:graphic>
          <a:graphicData uri="http://schemas.openxmlformats.org/drawingml/2006/table">
            <a:tbl>
              <a:tblPr/>
              <a:tblGrid>
                <a:gridCol w="6629400"/>
              </a:tblGrid>
              <a:tr h="4183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latin typeface="Arial Narrow"/>
                          <a:ea typeface="Times New Roman"/>
                          <a:cs typeface="Times New Roman"/>
                        </a:rPr>
                        <a:t>Box </a:t>
                      </a:r>
                      <a:r>
                        <a:rPr lang="en-US" sz="2800" b="1" dirty="0" smtClean="0">
                          <a:latin typeface="Arial Narrow"/>
                          <a:ea typeface="Times New Roman"/>
                          <a:cs typeface="Times New Roman"/>
                        </a:rPr>
                        <a:t>: Appearance </a:t>
                      </a:r>
                      <a:r>
                        <a:rPr lang="en-US" sz="2800" b="1" dirty="0">
                          <a:latin typeface="Arial Narrow"/>
                          <a:ea typeface="Times New Roman"/>
                          <a:cs typeface="Times New Roman"/>
                        </a:rPr>
                        <a:t>and Density of Tissues on Cranial Computed Tomography</a:t>
                      </a:r>
                      <a:endParaRPr lang="en-US" sz="2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3E2"/>
                    </a:solidFill>
                  </a:tcPr>
                </a:tc>
              </a:tr>
              <a:tr h="323929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latin typeface="Arial Narrow"/>
                          <a:ea typeface="Times New Roman"/>
                          <a:cs typeface="Times New Roman"/>
                        </a:rPr>
                        <a:t>Appearance:</a:t>
                      </a:r>
                      <a:endParaRPr lang="en-US" sz="2800" dirty="0">
                        <a:latin typeface="Calibri"/>
                        <a:ea typeface="Times New Roman"/>
                        <a:cs typeface="Times New Roman"/>
                      </a:endParaRPr>
                    </a:p>
                    <a:p>
                      <a:pPr marL="45720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Arial Narrow"/>
                          <a:ea typeface="Times New Roman"/>
                          <a:cs typeface="Times New Roman"/>
                        </a:rPr>
                        <a:t> Black → → → → → → → → → → White</a:t>
                      </a:r>
                      <a:endParaRPr lang="en-US" sz="2800" dirty="0">
                        <a:latin typeface="Calibri"/>
                        <a:ea typeface="Times New Roman"/>
                        <a:cs typeface="Times New Roman"/>
                      </a:endParaRPr>
                    </a:p>
                    <a:p>
                      <a:pPr marL="45720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Arial Narrow"/>
                          <a:ea typeface="Times New Roman"/>
                          <a:cs typeface="Times New Roman"/>
                        </a:rPr>
                        <a:t> −1000 HU → → → → → → → → +1000 HU</a:t>
                      </a:r>
                      <a:endParaRPr lang="en-US" sz="2800" dirty="0">
                        <a:latin typeface="Calibri"/>
                        <a:ea typeface="Times New Roman"/>
                        <a:cs typeface="Times New Roman"/>
                      </a:endParaRPr>
                    </a:p>
                    <a:p>
                      <a:pPr marL="45720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Arial Narrow"/>
                          <a:ea typeface="Times New Roman"/>
                          <a:cs typeface="Times New Roman"/>
                        </a:rPr>
                        <a:t> Air, fat, CSF, white matter, gray matter, acute hemorrhage, bone</a:t>
                      </a:r>
                      <a:endParaRPr lang="en-US" sz="2800" dirty="0">
                        <a:latin typeface="Calibri"/>
                        <a:ea typeface="Times New Roman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latin typeface="Arial Narrow"/>
                          <a:ea typeface="Times New Roman"/>
                          <a:cs typeface="Times New Roman"/>
                        </a:rPr>
                        <a:t>Important Densities:</a:t>
                      </a:r>
                      <a:endParaRPr lang="en-US" sz="2800" dirty="0">
                        <a:latin typeface="Calibri"/>
                        <a:ea typeface="Times New Roman"/>
                        <a:cs typeface="Times New Roman"/>
                      </a:endParaRPr>
                    </a:p>
                    <a:p>
                      <a:pPr marL="45720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Arial Narrow"/>
                          <a:ea typeface="Times New Roman"/>
                          <a:cs typeface="Times New Roman"/>
                        </a:rPr>
                        <a:t>Air = −1000 HU</a:t>
                      </a:r>
                      <a:endParaRPr lang="en-US" sz="2800" dirty="0">
                        <a:latin typeface="Calibri"/>
                        <a:ea typeface="Times New Roman"/>
                        <a:cs typeface="Times New Roman"/>
                      </a:endParaRPr>
                    </a:p>
                    <a:p>
                      <a:pPr marL="45720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Arial Narrow"/>
                          <a:ea typeface="Times New Roman"/>
                          <a:cs typeface="Times New Roman"/>
                        </a:rPr>
                        <a:t>Water = 0 HU</a:t>
                      </a:r>
                      <a:endParaRPr lang="en-US" sz="2800" dirty="0">
                        <a:latin typeface="Calibri"/>
                        <a:ea typeface="Times New Roman"/>
                        <a:cs typeface="Times New Roman"/>
                      </a:endParaRPr>
                    </a:p>
                    <a:p>
                      <a:pPr marL="45720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Arial Narrow"/>
                          <a:ea typeface="Times New Roman"/>
                          <a:cs typeface="Times New Roman"/>
                        </a:rPr>
                        <a:t>Bone = +1000 HU</a:t>
                      </a:r>
                      <a:endParaRPr lang="en-US" sz="2800" dirty="0">
                        <a:latin typeface="Calibri"/>
                        <a:ea typeface="Times New Roman"/>
                        <a:cs typeface="Times New Roman"/>
                      </a:endParaRPr>
                    </a:p>
                    <a:p>
                      <a:pPr marL="45720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Arial Narrow"/>
                          <a:ea typeface="Times New Roman"/>
                          <a:cs typeface="Times New Roman"/>
                        </a:rPr>
                        <a:t>CSF, Cerebrospinal fluid; HU, Hounsfield units.</a:t>
                      </a:r>
                      <a:endParaRPr lang="en-US" sz="2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989</Words>
  <Application>Microsoft Office PowerPoint</Application>
  <PresentationFormat>On-screen Show (4:3)</PresentationFormat>
  <Paragraphs>214</Paragraphs>
  <Slides>35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7" baseType="lpstr">
      <vt:lpstr>Office Theme</vt:lpstr>
      <vt:lpstr>Image Document</vt:lpstr>
      <vt:lpstr>Basics of CT brain</vt:lpstr>
      <vt:lpstr>Slide 2</vt:lpstr>
      <vt:lpstr>Indications of  CT Scan of brain  </vt:lpstr>
      <vt:lpstr> Contraindications of CT scan of Head:  </vt:lpstr>
      <vt:lpstr>Advantage of CT scan (over MRI)</vt:lpstr>
      <vt:lpstr>Disadvantage of CT scan</vt:lpstr>
      <vt:lpstr>Attenuation Coefficient:  </vt:lpstr>
      <vt:lpstr>Attenuation Coefficient:  </vt:lpstr>
      <vt:lpstr>Slide 9</vt:lpstr>
      <vt:lpstr>Slide 10</vt:lpstr>
      <vt:lpstr>Types of CT Scan </vt:lpstr>
      <vt:lpstr>Slide 12</vt:lpstr>
      <vt:lpstr>CT angiogram of head</vt:lpstr>
      <vt:lpstr>What to see:</vt:lpstr>
      <vt:lpstr> CT scan of Head is expressed in terms of density: </vt:lpstr>
      <vt:lpstr>Densities in CT Scan</vt:lpstr>
      <vt:lpstr>Hypodense (black) lesions</vt:lpstr>
      <vt:lpstr>Hyperdense (white) Lesions</vt:lpstr>
      <vt:lpstr>Physiological calcifications</vt:lpstr>
      <vt:lpstr>Physiological calcifications</vt:lpstr>
      <vt:lpstr>Sections in CT scan</vt:lpstr>
      <vt:lpstr>1st section from base of the skull</vt:lpstr>
      <vt:lpstr>2nd section from base of the skull</vt:lpstr>
      <vt:lpstr>3rd section </vt:lpstr>
      <vt:lpstr>4th section</vt:lpstr>
      <vt:lpstr>5th section</vt:lpstr>
      <vt:lpstr> 6th section</vt:lpstr>
      <vt:lpstr>7th section</vt:lpstr>
      <vt:lpstr>8th section</vt:lpstr>
      <vt:lpstr>9th section</vt:lpstr>
      <vt:lpstr>10th section</vt:lpstr>
      <vt:lpstr>11th, 12th section</vt:lpstr>
      <vt:lpstr> Common abnormalities (95%): </vt:lpstr>
      <vt:lpstr>Approach to Review  a CT scan-  AABBCS (Mnemonic)</vt:lpstr>
      <vt:lpstr>Note:  In CT scan all features are expressed in density ( Hypo-dense, Iso-dense, Hyper-dense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Basics of CT brain</dc:title>
  <dc:creator>HP</dc:creator>
  <cp:lastModifiedBy>HP</cp:lastModifiedBy>
  <cp:revision>3</cp:revision>
  <dcterms:created xsi:type="dcterms:W3CDTF">2019-06-24T19:40:46Z</dcterms:created>
  <dcterms:modified xsi:type="dcterms:W3CDTF">2019-06-24T19:53:01Z</dcterms:modified>
</cp:coreProperties>
</file>